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707" r:id="rId5"/>
  </p:sldMasterIdLst>
  <p:notesMasterIdLst>
    <p:notesMasterId r:id="rId171"/>
  </p:notesMasterIdLst>
  <p:sldIdLst>
    <p:sldId id="257" r:id="rId6"/>
    <p:sldId id="258" r:id="rId7"/>
    <p:sldId id="259" r:id="rId8"/>
    <p:sldId id="260" r:id="rId9"/>
    <p:sldId id="261" r:id="rId10"/>
    <p:sldId id="262" r:id="rId11"/>
    <p:sldId id="263" r:id="rId12"/>
    <p:sldId id="265" r:id="rId13"/>
    <p:sldId id="266" r:id="rId14"/>
    <p:sldId id="267" r:id="rId15"/>
    <p:sldId id="270"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0" r:id="rId61"/>
    <p:sldId id="411" r:id="rId62"/>
    <p:sldId id="412" r:id="rId63"/>
    <p:sldId id="413" r:id="rId64"/>
    <p:sldId id="414" r:id="rId65"/>
    <p:sldId id="415" r:id="rId66"/>
    <p:sldId id="416" r:id="rId67"/>
    <p:sldId id="417" r:id="rId68"/>
    <p:sldId id="418" r:id="rId69"/>
    <p:sldId id="419" r:id="rId70"/>
    <p:sldId id="26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 id="518" r:id="rId170"/>
  </p:sldIdLst>
  <p:sldSz cx="9144000" cy="6858000" type="screen4x3"/>
  <p:notesSz cx="6858000" cy="9144000"/>
  <p:custDataLst>
    <p:tags r:id="rId172"/>
  </p:custDataLst>
  <p:defaultTextStyle>
    <a:defPPr>
      <a:defRPr lang="mk"/>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p:cViewPr varScale="1">
        <p:scale>
          <a:sx n="51" d="100"/>
          <a:sy n="51" d="100"/>
        </p:scale>
        <p:origin x="629" y="38"/>
      </p:cViewPr>
      <p:guideLst>
        <p:guide orient="horz" pos="216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theme" Target="theme/theme1.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tags" Target="tags/tag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0D1BF-4234-4438-8204-ECA1B188982B}" type="datetimeFigureOut">
              <a:rPr lang="ko-KR" altLang="en-US" smtClean="0"/>
              <a:t>2023-09-25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B54-BF67-40DA-AB6C-EB6B49F53C3B}" type="slidenum">
              <a:rPr lang="ko-KR" altLang="en-US" smtClean="0"/>
              <a:t>‹#›</a:t>
            </a:fld>
            <a:endParaRPr lang="ko-KR" altLang="en-US"/>
          </a:p>
        </p:txBody>
      </p:sp>
    </p:spTree>
    <p:extLst>
      <p:ext uri="{BB962C8B-B14F-4D97-AF65-F5344CB8AC3E}">
        <p14:creationId xmlns:p14="http://schemas.microsoft.com/office/powerpoint/2010/main" val="27620012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14</a:t>
            </a:fld>
            <a:endParaRPr lang="ko-KR" altLang="en-US"/>
          </a:p>
        </p:txBody>
      </p:sp>
    </p:spTree>
    <p:extLst>
      <p:ext uri="{BB962C8B-B14F-4D97-AF65-F5344CB8AC3E}">
        <p14:creationId xmlns:p14="http://schemas.microsoft.com/office/powerpoint/2010/main" val="239109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591EDB54-BF67-40DA-AB6C-EB6B49F53C3B}" type="slidenum">
              <a:rPr lang="ko-KR" altLang="en-US" smtClean="0"/>
              <a:t>16</a:t>
            </a:fld>
            <a:endParaRPr lang="ko-KR" altLang="en-US"/>
          </a:p>
        </p:txBody>
      </p:sp>
    </p:spTree>
    <p:extLst>
      <p:ext uri="{BB962C8B-B14F-4D97-AF65-F5344CB8AC3E}">
        <p14:creationId xmlns:p14="http://schemas.microsoft.com/office/powerpoint/2010/main" val="357974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649A64D-2590-4276-B419-970BEAD28F3D}" type="slidenum">
              <a:rPr lang="ko-KR" altLang="en-US" smtClean="0"/>
              <a:t>139</a:t>
            </a:fld>
            <a:endParaRPr lang="ko-KR" altLang="en-US"/>
          </a:p>
        </p:txBody>
      </p:sp>
    </p:spTree>
    <p:extLst>
      <p:ext uri="{BB962C8B-B14F-4D97-AF65-F5344CB8AC3E}">
        <p14:creationId xmlns:p14="http://schemas.microsoft.com/office/powerpoint/2010/main" val="202449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39F6BD9-3F5C-4E8E-BC76-4FA72C741E6A}" type="slidenum">
              <a:rPr lang="ko-KR" altLang="en-US" smtClean="0"/>
              <a:t>160</a:t>
            </a:fld>
            <a:endParaRPr lang="ko-KR" altLang="en-US"/>
          </a:p>
        </p:txBody>
      </p:sp>
    </p:spTree>
    <p:extLst>
      <p:ext uri="{BB962C8B-B14F-4D97-AF65-F5344CB8AC3E}">
        <p14:creationId xmlns:p14="http://schemas.microsoft.com/office/powerpoint/2010/main" val="3590990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2023-09-25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ko-KR"/>
            </a:defPPr>
            <a:lvl1pPr marL="0" algn="l"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F44456D-8C60-4909-B986-331B77FC7904}" type="datetimeFigureOut">
              <a:rPr lang="ko-KR" altLang="en-US" smtClean="0"/>
              <a:t>2023-09-25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7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6.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6.xml"/></Relationships>
</file>

<file path=ppt/slides/_rels/slide1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80.jpe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6.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6.xml"/></Relationships>
</file>

<file path=ppt/slides/_rels/slide14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91.jpe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5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6.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16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6.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36.jpe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48.gif"/></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gif"/><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6.xml"/></Relationships>
</file>

<file path=ppt/slides/_rels/slide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p>
            <a:r xmlns:a="http://schemas.openxmlformats.org/drawingml/2006/main">
              <a:rPr lang="mk" altLang="ko-KR" b="1">
                <a:solidFill>
                  <a:schemeClr val="tx1">
                    <a:lumMod val="50000"/>
                    <a:lumOff val="50000"/>
                  </a:schemeClr>
                </a:solidFill>
              </a:rPr>
              <a:t>бр.16</a:t>
            </a:r>
            <a:r xmlns:a="http://schemas.openxmlformats.org/drawingml/2006/main">
              <a:rPr lang="mk" altLang="en-US" b="1">
                <a:solidFill>
                  <a:schemeClr val="tx1">
                    <a:lumMod val="50000"/>
                    <a:lumOff val="50000"/>
                  </a:schemeClr>
                </a:solidFill>
              </a:rPr>
              <a:t> </a:t>
            </a:r>
            <a:r xmlns:a="http://schemas.openxmlformats.org/drawingml/2006/main">
              <a:rPr lang="mk" altLang="ko-KR" b="1">
                <a:solidFill>
                  <a:schemeClr val="tx1">
                    <a:lumMod val="50000"/>
                    <a:lumOff val="50000"/>
                  </a:schemeClr>
                </a:solidFill>
              </a:rPr>
              <a:t>На</a:t>
            </a:r>
            <a:r xmlns:a="http://schemas.openxmlformats.org/drawingml/2006/main">
              <a:rPr lang="mk" altLang="en-US" b="1">
                <a:solidFill>
                  <a:schemeClr val="tx1">
                    <a:lumMod val="50000"/>
                    <a:lumOff val="50000"/>
                  </a:schemeClr>
                </a:solidFill>
              </a:rPr>
              <a:t> </a:t>
            </a:r>
            <a:r xmlns:a="http://schemas.openxmlformats.org/drawingml/2006/main">
              <a:rPr lang="mk" altLang="ko-KR" b="1">
                <a:solidFill>
                  <a:schemeClr val="tx1">
                    <a:lumMod val="50000"/>
                    <a:lumOff val="50000"/>
                  </a:schemeClr>
                </a:solidFill>
              </a:rPr>
              <a:t>збор</a:t>
            </a:r>
            <a:r xmlns:a="http://schemas.openxmlformats.org/drawingml/2006/main">
              <a:rPr lang="mk" altLang="en-US" b="1">
                <a:solidFill>
                  <a:schemeClr val="tx1">
                    <a:lumMod val="50000"/>
                    <a:lumOff val="50000"/>
                  </a:schemeClr>
                </a:solidFill>
              </a:rPr>
              <a:t> </a:t>
            </a:r>
            <a:r xmlns:a="http://schemas.openxmlformats.org/drawingml/2006/main">
              <a:rPr lang="mk" altLang="ko-KR" b="1">
                <a:solidFill>
                  <a:schemeClr val="tx1">
                    <a:lumMod val="50000"/>
                    <a:lumOff val="50000"/>
                  </a:schemeClr>
                </a:solidFill>
              </a:rPr>
              <a:t>на</a:t>
            </a:r>
            <a:r xmlns:a="http://schemas.openxmlformats.org/drawingml/2006/main">
              <a:rPr lang="mk" altLang="en-US" b="1">
                <a:solidFill>
                  <a:schemeClr val="tx1">
                    <a:lumMod val="50000"/>
                    <a:lumOff val="50000"/>
                  </a:schemeClr>
                </a:solidFill>
              </a:rPr>
              <a:t> </a:t>
            </a:r>
            <a:r xmlns:a="http://schemas.openxmlformats.org/drawingml/2006/main">
              <a:rPr lang="mk" altLang="ko-KR" b="1">
                <a:solidFill>
                  <a:schemeClr val="tx1">
                    <a:lumMod val="50000"/>
                    <a:lumOff val="50000"/>
                  </a:schemeClr>
                </a:solidFill>
              </a:rPr>
              <a:t>Бог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323439"/>
          </a:xfrm>
          <a:prstGeom prst="rect">
            <a:avLst/>
          </a:prstGeom>
          <a:noFill/>
        </p:spPr>
        <p:txBody>
          <a:bodyPr wrap="square" rtlCol="0">
            <a:spAutoFit/>
          </a:bodyPr>
          <a:lstStyle/>
          <a:p>
            <a:pPr xmlns:a="http://schemas.openxmlformats.org/drawingml/2006/main" algn="ctr"/>
            <a:r xmlns:a="http://schemas.openxmlformats.org/drawingml/2006/main">
              <a:rPr lang="mk" altLang="ko-KR" sz="4000"/>
              <a:t>Бог го повика Мојсеј</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192" y="1782108"/>
            <a:ext cx="4769808" cy="3873061"/>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mk" altLang="ko-KR" sz="4000">
                <a:solidFill>
                  <a:srgbClr val="FF0000"/>
                </a:solidFill>
              </a:rPr>
              <a:t>Денешниот квиз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7919" y="5503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370" y="73311"/>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mk" altLang="ko-KR" sz="3200">
                <a:solidFill>
                  <a:schemeClr val="tx1">
                    <a:lumMod val="65000"/>
                    <a:lumOff val="35000"/>
                  </a:schemeClr>
                </a:solidFill>
              </a:rPr>
              <a:t>Што видел Мојсеј кога го слушнал Божјиот глас?</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mk" altLang="en-US" sz="2800">
                <a:solidFill>
                  <a:schemeClr val="tx1">
                    <a:lumMod val="65000"/>
                    <a:lumOff val="35000"/>
                  </a:schemeClr>
                </a:solidFill>
              </a:rPr>
              <a:t>① </a:t>
            </a:r>
            <a:r xmlns:a="http://schemas.openxmlformats.org/drawingml/2006/main">
              <a:rPr lang="mk" altLang="ko-KR" sz="2800">
                <a:solidFill>
                  <a:schemeClr val="tx1">
                    <a:lumMod val="65000"/>
                    <a:lumOff val="35000"/>
                  </a:schemeClr>
                </a:solidFill>
              </a:rPr>
              <a:t>убава винова лоза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mk" altLang="en-US" sz="2800">
                <a:solidFill>
                  <a:schemeClr val="tx1">
                    <a:lumMod val="65000"/>
                    <a:lumOff val="35000"/>
                  </a:schemeClr>
                </a:solidFill>
              </a:rPr>
              <a:t>② </a:t>
            </a:r>
            <a:r xmlns:a="http://schemas.openxmlformats.org/drawingml/2006/main">
              <a:rPr lang="mk" altLang="ko-KR" sz="2800">
                <a:solidFill>
                  <a:schemeClr val="tx1">
                    <a:lumMod val="65000"/>
                    <a:lumOff val="35000"/>
                  </a:schemeClr>
                </a:solidFill>
              </a:rPr>
              <a:t>облак и гром</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mk" altLang="en-US" sz="2800">
                <a:solidFill>
                  <a:schemeClr val="tx1">
                    <a:lumMod val="65000"/>
                    <a:lumOff val="35000"/>
                  </a:schemeClr>
                </a:solidFill>
              </a:rPr>
              <a:t>③ </a:t>
            </a:r>
            <a:r xmlns:a="http://schemas.openxmlformats.org/drawingml/2006/main">
              <a:rPr lang="mk" altLang="ko-KR" sz="2800">
                <a:solidFill>
                  <a:schemeClr val="tx1">
                    <a:lumMod val="65000"/>
                    <a:lumOff val="35000"/>
                  </a:schemeClr>
                </a:solidFill>
              </a:rPr>
              <a:t>гори грмушка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mk" altLang="en-US" sz="2800">
                <a:solidFill>
                  <a:schemeClr val="tx1">
                    <a:lumMod val="65000"/>
                    <a:lumOff val="35000"/>
                  </a:schemeClr>
                </a:solidFill>
              </a:rPr>
              <a:t>④ </a:t>
            </a:r>
            <a:r xmlns:a="http://schemas.openxmlformats.org/drawingml/2006/main">
              <a:rPr lang="mk" altLang="ko-KR" sz="2800">
                <a:solidFill>
                  <a:schemeClr val="tx1">
                    <a:lumMod val="65000"/>
                    <a:lumOff val="35000"/>
                  </a:schemeClr>
                </a:solidFill>
              </a:rPr>
              <a:t>поделено море</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391"/>
            <a:ext cx="8712968" cy="523220"/>
          </a:xfrm>
          <a:prstGeom prst="rect">
            <a:avLst/>
          </a:prstGeom>
          <a:noFill/>
        </p:spPr>
        <p:txBody>
          <a:bodyPr wrap="square" rtlCol="0">
            <a:spAutoFit/>
          </a:bodyPr>
          <a:lstStyle/>
          <a:p>
            <a:r xmlns:a="http://schemas.openxmlformats.org/drawingml/2006/main">
              <a:rPr lang="mk" altLang="en-US" sz="2800">
                <a:solidFill>
                  <a:srgbClr val="FF0000"/>
                </a:solidFill>
              </a:rPr>
              <a:t>③ </a:t>
            </a:r>
            <a:r xmlns:a="http://schemas.openxmlformats.org/drawingml/2006/main">
              <a:rPr lang="mk" altLang="ko-KR" sz="2800">
                <a:solidFill>
                  <a:srgbClr val="FF0000"/>
                </a:solidFill>
              </a:rPr>
              <a:t>гори грмушка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b="1">
                <a:solidFill>
                  <a:schemeClr val="tx1">
                    <a:lumMod val="50000"/>
                    <a:lumOff val="50000"/>
                  </a:schemeClr>
                </a:solidFill>
              </a:rPr>
              <a:t>Бр. 25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400"/>
              <a:t>Гедеон и Неговите 300 луѓе</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1849141"/>
            <a:ext cx="5364088" cy="4028131"/>
          </a:xfrm>
          <a:prstGeom prst="rect">
            <a:avLst/>
          </a:prstGeom>
        </p:spPr>
      </p:pic>
    </p:spTree>
    <p:extLst>
      <p:ext uri="{BB962C8B-B14F-4D97-AF65-F5344CB8AC3E}">
        <p14:creationId xmlns:p14="http://schemas.microsoft.com/office/powerpoint/2010/main" val="184127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a:t>
            </a:r>
            <a:r xmlns:a="http://schemas.openxmlformats.org/drawingml/2006/main">
              <a:rPr lang="mk" altLang="en-US" sz="4000">
                <a:solidFill>
                  <a:srgbClr val="FF0000"/>
                </a:solidFill>
              </a:rPr>
              <a:t> </a:t>
            </a:r>
            <a:r xmlns:a="http://schemas.openxmlformats.org/drawingml/2006/main">
              <a:rPr lang="mk" altLang="ko-KR" sz="4000">
                <a:solidFill>
                  <a:srgbClr val="FF0000"/>
                </a:solidFill>
              </a:rPr>
              <a:t>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t>Кога ангелот Господов му се јави на Гедеон, тој рече: „Господ е со тебе, силен воин“.</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k" altLang="ko-KR" sz="2800">
                <a:solidFill>
                  <a:schemeClr val="tx1">
                    <a:lumMod val="65000"/>
                    <a:lumOff val="35000"/>
                  </a:schemeClr>
                </a:solidFill>
              </a:rPr>
              <a:t>Судиите</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74262639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48295"/>
            <a:ext cx="5314963" cy="2664297"/>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420888"/>
            <a:ext cx="4716016" cy="3024337"/>
          </a:xfrm>
          <a:prstGeom prst="rect">
            <a:avLst/>
          </a:prstGeom>
        </p:spPr>
      </p:pic>
      <p:sp>
        <p:nvSpPr>
          <p:cNvPr id="5" name="TextBox 4"/>
          <p:cNvSpPr txBox="1"/>
          <p:nvPr/>
        </p:nvSpPr>
        <p:spPr>
          <a:xfrm>
            <a:off x="90389" y="5511706"/>
            <a:ext cx="8963222"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600">
                <a:solidFill>
                  <a:schemeClr val="tx1">
                    <a:lumMod val="65000"/>
                    <a:lumOff val="35000"/>
                  </a:schemeClr>
                </a:solidFill>
              </a:rPr>
              <a:t>Ангелот Господов му се јави на Гедеон и рече: „Бог е со тебе, силен воин“. Бог му дал уверување преку роса и руно.</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427984" cy="5445224"/>
          </a:xfrm>
          <a:prstGeom prst="rect">
            <a:avLst/>
          </a:prstGeom>
        </p:spPr>
      </p:pic>
    </p:spTree>
    <p:extLst>
      <p:ext uri="{BB962C8B-B14F-4D97-AF65-F5344CB8AC3E}">
        <p14:creationId xmlns:p14="http://schemas.microsoft.com/office/powerpoint/2010/main" val="218286999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1"/>
            <a:ext cx="9144000" cy="55172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5" name="TextBox 4"/>
          <p:cNvSpPr txBox="1"/>
          <p:nvPr/>
        </p:nvSpPr>
        <p:spPr>
          <a:xfrm>
            <a:off x="251520" y="551758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Кога се уверил дека Бог го повикал, го срушил Ваал и неговиот жртвеник на кој Израелците му се поклонувале.</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789" y="-7405"/>
            <a:ext cx="6300192" cy="5236605"/>
          </a:xfrm>
          <a:prstGeom prst="rect">
            <a:avLst/>
          </a:prstGeom>
        </p:spPr>
      </p:pic>
    </p:spTree>
    <p:extLst>
      <p:ext uri="{BB962C8B-B14F-4D97-AF65-F5344CB8AC3E}">
        <p14:creationId xmlns:p14="http://schemas.microsoft.com/office/powerpoint/2010/main" val="18265160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73216"/>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Бог му рекол на Гедеон да избере воини за да ги порази Мадијамците. Според Божјата поука, биле избрани само 300 мажи.</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12"/>
            <a:ext cx="9127908" cy="5288996"/>
          </a:xfrm>
          <a:prstGeom prst="rect">
            <a:avLst/>
          </a:prstGeom>
        </p:spPr>
      </p:pic>
    </p:spTree>
    <p:extLst>
      <p:ext uri="{BB962C8B-B14F-4D97-AF65-F5344CB8AC3E}">
        <p14:creationId xmlns:p14="http://schemas.microsoft.com/office/powerpoint/2010/main" val="366097274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82" y="5552504"/>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Бог му дал прекрасен план да ги нападне. Бог нека имаат труби и празни тегли со факели внатре.</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0"/>
            <a:ext cx="9144000" cy="5525852"/>
          </a:xfrm>
          <a:prstGeom prst="rect">
            <a:avLst/>
          </a:prstGeom>
        </p:spPr>
      </p:pic>
    </p:spTree>
    <p:extLst>
      <p:ext uri="{BB962C8B-B14F-4D97-AF65-F5344CB8AC3E}">
        <p14:creationId xmlns:p14="http://schemas.microsoft.com/office/powerpoint/2010/main" val="229540070"/>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3"/>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Ноќе, Гедеон и неговите 300 луѓе го извршиле планот што им го дал Бог. Тие победија во војната против Мадијамците.</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27908" cy="5517232"/>
          </a:xfrm>
          <a:prstGeom prst="rect">
            <a:avLst/>
          </a:prstGeom>
        </p:spPr>
      </p:pic>
    </p:spTree>
    <p:extLst>
      <p:ext uri="{BB962C8B-B14F-4D97-AF65-F5344CB8AC3E}">
        <p14:creationId xmlns:p14="http://schemas.microsoft.com/office/powerpoint/2010/main" val="246858942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Денешна лекција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4981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720840"/>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3600">
                <a:solidFill>
                  <a:schemeClr val="tx1">
                    <a:lumMod val="65000"/>
                    <a:lumOff val="35000"/>
                  </a:schemeClr>
                </a:solidFill>
              </a:rPr>
              <a:t>Гедеон и неговите 300 луѓе победиле во војната против многубројните Мадијамци само преку послушност на Божјата наредба.</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k" altLang="ko-KR" sz="3600">
                <a:solidFill>
                  <a:schemeClr val="tx1">
                    <a:lumMod val="65000"/>
                    <a:lumOff val="35000"/>
                  </a:schemeClr>
                </a:solidFill>
              </a:rPr>
              <a:t>Тајната за победа во мојот живот е да му се покорувам на Бога.</a:t>
            </a:r>
          </a:p>
        </p:txBody>
      </p:sp>
    </p:spTree>
    <p:extLst>
      <p:ext uri="{BB962C8B-B14F-4D97-AF65-F5344CB8AC3E}">
        <p14:creationId xmlns:p14="http://schemas.microsoft.com/office/powerpoint/2010/main" val="5367018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3200"/>
              <a:t>Бог?</a:t>
            </a:r>
            <a:r xmlns:a="http://schemas.openxmlformats.org/drawingml/2006/main">
              <a:rPr lang="m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rgbClr val="C00000"/>
                </a:solidFill>
              </a:rPr>
              <a:t>Бог..</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Тој е Семоќниот Бог кој може да победи бројни непријателски сили со само 300 луѓе.</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5436583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квиз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1182"/>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06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Што не беше искористено за Гедеон и неговите 300 луѓе да го поразат својот непријател?</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① </a:t>
            </a:r>
            <a:r xmlns:a="http://schemas.openxmlformats.org/drawingml/2006/main">
              <a:rPr lang="mk" altLang="ko-KR" sz="2800">
                <a:solidFill>
                  <a:schemeClr val="tx1">
                    <a:lumMod val="65000"/>
                    <a:lumOff val="35000"/>
                  </a:schemeClr>
                </a:solidFill>
              </a:rPr>
              <a:t>тегли</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② </a:t>
            </a:r>
            <a:r xmlns:a="http://schemas.openxmlformats.org/drawingml/2006/main">
              <a:rPr lang="mk" altLang="ko-KR" sz="2800">
                <a:solidFill>
                  <a:schemeClr val="tx1">
                    <a:lumMod val="65000"/>
                    <a:lumOff val="35000"/>
                  </a:schemeClr>
                </a:solidFill>
              </a:rPr>
              <a:t>мечеви</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08817"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③ </a:t>
            </a:r>
            <a:r xmlns:a="http://schemas.openxmlformats.org/drawingml/2006/main">
              <a:rPr lang="mk" altLang="ko-KR" sz="2800">
                <a:solidFill>
                  <a:schemeClr val="tx1">
                    <a:lumMod val="65000"/>
                    <a:lumOff val="35000"/>
                  </a:schemeClr>
                </a:solidFill>
              </a:rPr>
              <a:t>факели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16842"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④ </a:t>
            </a:r>
            <a:r xmlns:a="http://schemas.openxmlformats.org/drawingml/2006/main">
              <a:rPr lang="mk" altLang="ko-KR" sz="2800">
                <a:solidFill>
                  <a:schemeClr val="tx1">
                    <a:lumMod val="65000"/>
                    <a:lumOff val="35000"/>
                  </a:schemeClr>
                </a:solidFill>
              </a:rPr>
              <a:t>труби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4687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rgbClr val="FF0000"/>
                </a:solidFill>
              </a:rPr>
              <a:t>② </a:t>
            </a:r>
            <a:r xmlns:a="http://schemas.openxmlformats.org/drawingml/2006/main">
              <a:rPr lang="mk" altLang="ko-KR" sz="2800">
                <a:solidFill>
                  <a:srgbClr val="FF0000"/>
                </a:solidFill>
              </a:rPr>
              <a:t>мечеви</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366859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mk" altLang="ko-KR" sz="3600">
                <a:solidFill>
                  <a:schemeClr val="tx1">
                    <a:lumMod val="65000"/>
                    <a:lumOff val="35000"/>
                  </a:schemeClr>
                </a:solidFill>
              </a:rPr>
              <a:t>Кога виде Господ дека отиде да погледне, Бог го повика</a:t>
            </a:r>
          </a:p>
          <a:p>
            <a:r xmlns:a="http://schemas.openxmlformats.org/drawingml/2006/main">
              <a:rPr lang="mk" altLang="ko-KR" sz="3600">
                <a:solidFill>
                  <a:schemeClr val="tx1">
                    <a:lumMod val="65000"/>
                    <a:lumOff val="35000"/>
                  </a:schemeClr>
                </a:solidFill>
              </a:rPr>
              <a:t>од внатрешноста на грмушката,</a:t>
            </a:r>
          </a:p>
          <a:p>
            <a:r xmlns:a="http://schemas.openxmlformats.org/drawingml/2006/main">
              <a:rPr lang="mk" altLang="ko-KR" sz="3600">
                <a:solidFill>
                  <a:schemeClr val="tx1">
                    <a:lumMod val="65000"/>
                    <a:lumOff val="35000"/>
                  </a:schemeClr>
                </a:solidFill>
              </a:rPr>
              <a:t>"Мојсеј! Мојсеј!" А Мојсеј рече: „Еве ме!“</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mk" altLang="ko-KR" sz="2800">
                <a:solidFill>
                  <a:schemeClr val="tx1">
                    <a:lumMod val="65000"/>
                    <a:lumOff val="35000"/>
                  </a:schemeClr>
                </a:solidFill>
              </a:rPr>
              <a:t>Егзодус</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5741857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a:t>
            </a:r>
            <a:r xmlns:a="http://schemas.openxmlformats.org/drawingml/2006/main">
              <a:rPr lang="mk" altLang="en-US" sz="4000">
                <a:solidFill>
                  <a:srgbClr val="FF0000"/>
                </a:solidFill>
              </a:rPr>
              <a:t> </a:t>
            </a:r>
            <a:r xmlns:a="http://schemas.openxmlformats.org/drawingml/2006/main">
              <a:rPr lang="mk" altLang="ko-KR" sz="4000">
                <a:solidFill>
                  <a:srgbClr val="FF0000"/>
                </a:solidFill>
              </a:rPr>
              <a:t>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7582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5225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t>Кога ангелот Господов му се јави на Гедеон, тој рече: „Господ е со тебе, силен воин“.</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k" altLang="ko-KR" sz="2800">
                <a:solidFill>
                  <a:schemeClr val="tx1">
                    <a:lumMod val="65000"/>
                    <a:lumOff val="35000"/>
                  </a:schemeClr>
                </a:solidFill>
              </a:rPr>
              <a:t>Судиите</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49608922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1" y="1412776"/>
            <a:ext cx="3514775" cy="369332"/>
          </a:xfrm>
          <a:prstGeom prst="rect">
            <a:avLst/>
          </a:prstGeom>
          <a:noFill/>
        </p:spPr>
        <p:txBody>
          <a:bodyPr wrap="square" rtlCol="0">
            <a:spAutoFit/>
          </a:bodyPr>
          <a:lstStyle/>
          <a:p>
            <a:r xmlns:a="http://schemas.openxmlformats.org/drawingml/2006/main">
              <a:rPr lang="mk" altLang="ko-KR" b="1">
                <a:solidFill>
                  <a:schemeClr val="tx1">
                    <a:lumMod val="50000"/>
                    <a:lumOff val="50000"/>
                  </a:schemeClr>
                </a:solidFill>
              </a:rPr>
              <a:t>Бр. 26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105561"/>
            <a:ext cx="4032448" cy="1323439"/>
          </a:xfrm>
          <a:prstGeom prst="rect">
            <a:avLst/>
          </a:prstGeom>
          <a:noFill/>
        </p:spPr>
        <p:txBody>
          <a:bodyPr wrap="square" rtlCol="0">
            <a:spAutoFit/>
          </a:bodyPr>
          <a:lstStyle/>
          <a:p>
            <a:pPr xmlns:a="http://schemas.openxmlformats.org/drawingml/2006/main" algn="ctr"/>
            <a:r xmlns:a="http://schemas.openxmlformats.org/drawingml/2006/main">
              <a:rPr lang="mk" altLang="ko-KR" sz="4000"/>
              <a:t>Самсон, силен воин.</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59" y="1337427"/>
            <a:ext cx="4918423" cy="4728061"/>
          </a:xfrm>
          <a:prstGeom prst="rect">
            <a:avLst/>
          </a:prstGeom>
        </p:spPr>
      </p:pic>
    </p:spTree>
    <p:extLst>
      <p:ext uri="{BB962C8B-B14F-4D97-AF65-F5344CB8AC3E}">
        <p14:creationId xmlns:p14="http://schemas.microsoft.com/office/powerpoint/2010/main" val="1631787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mk" altLang="ko-KR" sz="3600">
                <a:solidFill>
                  <a:schemeClr val="tx1">
                    <a:lumMod val="65000"/>
                    <a:lumOff val="35000"/>
                  </a:schemeClr>
                </a:solidFill>
              </a:rPr>
              <a:t>Жената родила момче и му го дала името Самсон. Тој растеше и Господ го благослови,</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mk" altLang="ko-KR" sz="2800">
                <a:solidFill>
                  <a:schemeClr val="tx1">
                    <a:lumMod val="65000"/>
                    <a:lumOff val="35000"/>
                  </a:schemeClr>
                </a:solidFill>
              </a:rPr>
              <a:t>Судиите</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1407816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p>
            <a:r xmlns:a="http://schemas.openxmlformats.org/drawingml/2006/main">
              <a:rPr lang="mk" altLang="ko-KR" sz="2500">
                <a:solidFill>
                  <a:schemeClr val="tx1">
                    <a:lumMod val="65000"/>
                    <a:lumOff val="35000"/>
                  </a:schemeClr>
                </a:solidFill>
              </a:rPr>
              <a:t>Меѓу израелските водачи имаше еден водач по име Самсон. Тој беше човек што требаше да се одвои од Бога уште од раѓање.</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85" y="0"/>
            <a:ext cx="8172400" cy="5777410"/>
          </a:xfrm>
          <a:prstGeom prst="rect">
            <a:avLst/>
          </a:prstGeom>
        </p:spPr>
      </p:pic>
    </p:spTree>
    <p:extLst>
      <p:ext uri="{BB962C8B-B14F-4D97-AF65-F5344CB8AC3E}">
        <p14:creationId xmlns:p14="http://schemas.microsoft.com/office/powerpoint/2010/main" val="210860289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8963222" cy="1200329"/>
          </a:xfrm>
          <a:prstGeom prst="rect">
            <a:avLst/>
          </a:prstGeom>
          <a:noFill/>
        </p:spPr>
        <p:txBody>
          <a:bodyPr wrap="square" rtlCol="0">
            <a:spAutoFit/>
          </a:bodyPr>
          <a:lstStyle/>
          <a:p>
            <a:r xmlns:a="http://schemas.openxmlformats.org/drawingml/2006/main">
              <a:rPr lang="mk" altLang="ko-KR" sz="2400">
                <a:solidFill>
                  <a:schemeClr val="tx1">
                    <a:lumMod val="65000"/>
                    <a:lumOff val="35000"/>
                  </a:schemeClr>
                </a:solidFill>
              </a:rPr>
              <a:t>Самсон беше многу силен воин. Поради Самсон, Филистејците и другите земји што ги угнетуваа не можеа да ги угнетуваат Израелците</a:t>
            </a:r>
            <a:r xmlns:a="http://schemas.openxmlformats.org/drawingml/2006/main">
              <a:rPr lang="mk" altLang="en-US" sz="2400">
                <a:solidFill>
                  <a:schemeClr val="tx1">
                    <a:lumMod val="65000"/>
                    <a:lumOff val="35000"/>
                  </a:schemeClr>
                </a:solidFill>
              </a:rPr>
              <a:t> </a:t>
            </a:r>
            <a:r xmlns:a="http://schemas.openxmlformats.org/drawingml/2006/main">
              <a:rPr lang="mk" altLang="ko-KR" sz="2400">
                <a:solidFill>
                  <a:schemeClr val="tx1">
                    <a:lumMod val="65000"/>
                    <a:lumOff val="35000"/>
                  </a:schemeClr>
                </a:solidFill>
              </a:rPr>
              <a:t>повеќе.</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332656"/>
            <a:ext cx="7668344" cy="5040560"/>
          </a:xfrm>
          <a:prstGeom prst="rect">
            <a:avLst/>
          </a:prstGeom>
        </p:spPr>
      </p:pic>
    </p:spTree>
    <p:extLst>
      <p:ext uri="{BB962C8B-B14F-4D97-AF65-F5344CB8AC3E}">
        <p14:creationId xmlns:p14="http://schemas.microsoft.com/office/powerpoint/2010/main" val="35614535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10371"/>
            <a:ext cx="9054634" cy="830997"/>
          </a:xfrm>
          <a:prstGeom prst="rect">
            <a:avLst/>
          </a:prstGeom>
          <a:noFill/>
        </p:spPr>
        <p:txBody>
          <a:bodyPr wrap="square" rtlCol="0">
            <a:spAutoFit/>
          </a:bodyPr>
          <a:lstStyle/>
          <a:p>
            <a:r xmlns:a="http://schemas.openxmlformats.org/drawingml/2006/main">
              <a:rPr lang="mk" altLang="ko-KR" sz="2400">
                <a:solidFill>
                  <a:schemeClr val="tx1">
                    <a:lumMod val="65000"/>
                    <a:lumOff val="35000"/>
                  </a:schemeClr>
                </a:solidFill>
              </a:rPr>
              <a:t>Неговата сила доаѓаше од неговата коса. Но, неговата коса беше избричена со измама. Така, тој ја изгуби својата моќ.</a:t>
            </a:r>
            <a:endParaRPr xmlns:a="http://schemas.openxmlformats.org/drawingml/2006/main" lang="ko-KR" altLang="en-US" sz="24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2600298"/>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mk" altLang="ko-KR" sz="2500">
                <a:solidFill>
                  <a:schemeClr val="tx1">
                    <a:lumMod val="65000"/>
                    <a:lumOff val="35000"/>
                  </a:schemeClr>
                </a:solidFill>
              </a:rPr>
              <a:t>Самсон бил фатен и непријателот му се смеел. Се кае што го измамиле поради ароганција.</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
            <a:ext cx="9144000" cy="5732391"/>
          </a:xfrm>
          <a:prstGeom prst="rect">
            <a:avLst/>
          </a:prstGeom>
        </p:spPr>
      </p:pic>
    </p:spTree>
    <p:extLst>
      <p:ext uri="{BB962C8B-B14F-4D97-AF65-F5344CB8AC3E}">
        <p14:creationId xmlns:p14="http://schemas.microsoft.com/office/powerpoint/2010/main" val="43585672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mk" altLang="ko-KR" sz="2500">
                <a:solidFill>
                  <a:schemeClr val="tx1">
                    <a:lumMod val="65000"/>
                    <a:lumOff val="35000"/>
                  </a:schemeClr>
                </a:solidFill>
              </a:rPr>
              <a:t>Самсон се молел на Бога повторно да го зајакне конечно. Бог одговори на неговата молитва и конечно му даде моќ.</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1" y="188640"/>
            <a:ext cx="7812360" cy="5524571"/>
          </a:xfrm>
          <a:prstGeom prst="rect">
            <a:avLst/>
          </a:prstGeom>
        </p:spPr>
      </p:pic>
    </p:spTree>
    <p:extLst>
      <p:ext uri="{BB962C8B-B14F-4D97-AF65-F5344CB8AC3E}">
        <p14:creationId xmlns:p14="http://schemas.microsoft.com/office/powerpoint/2010/main" val="1931308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k" altLang="ko-KR" sz="4000">
                <a:solidFill>
                  <a:srgbClr val="FF0000"/>
                </a:solidFill>
              </a:rPr>
              <a:t>Денешна лекција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6564" y="329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1015" y="917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p>
            <a:pPr xmlns:a="http://schemas.openxmlformats.org/drawingml/2006/main" algn="ctr"/>
            <a:r xmlns:a="http://schemas.openxmlformats.org/drawingml/2006/main">
              <a:rPr lang="mk" altLang="ko-KR" sz="3200">
                <a:solidFill>
                  <a:schemeClr val="tx1">
                    <a:lumMod val="65000"/>
                    <a:lumOff val="35000"/>
                  </a:schemeClr>
                </a:solidFill>
              </a:rPr>
              <a:t>Самсон бил човек кому му била дадена посебна благодат и повик од Бога.</a:t>
            </a:r>
            <a:r xmlns:a="http://schemas.openxmlformats.org/drawingml/2006/main">
              <a:rPr lang="mk"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xmlns:a="http://schemas.openxmlformats.org/drawingml/2006/main" algn="ctr"/>
            <a:r xmlns:a="http://schemas.openxmlformats.org/drawingml/2006/main">
              <a:rPr lang="mk" altLang="ko-KR" sz="3200">
                <a:solidFill>
                  <a:schemeClr val="tx1">
                    <a:lumMod val="65000"/>
                    <a:lumOff val="35000"/>
                  </a:schemeClr>
                </a:solidFill>
              </a:rPr>
              <a:t>Но, поради неговата ароганција,</a:t>
            </a:r>
          </a:p>
          <a:p>
            <a:pPr xmlns:a="http://schemas.openxmlformats.org/drawingml/2006/main" algn="ctr"/>
            <a:r xmlns:a="http://schemas.openxmlformats.org/drawingml/2006/main">
              <a:rPr lang="mk" altLang="ko-KR" sz="3200">
                <a:solidFill>
                  <a:schemeClr val="tx1">
                    <a:lumMod val="65000"/>
                    <a:lumOff val="35000"/>
                  </a:schemeClr>
                </a:solidFill>
              </a:rPr>
              <a:t>ги загуби сите.</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k" altLang="ko-KR" sz="3200">
                <a:solidFill>
                  <a:schemeClr val="tx1">
                    <a:lumMod val="65000"/>
                    <a:lumOff val="35000"/>
                  </a:schemeClr>
                </a:solidFill>
              </a:rPr>
              <a:t>Ние сме и Божји сакани деца кои ја примиле Божјата благодат и мисија.</a:t>
            </a:r>
            <a:r xmlns:a="http://schemas.openxmlformats.org/drawingml/2006/main">
              <a:rPr lang="mk" altLang="en-US" sz="3200">
                <a:solidFill>
                  <a:schemeClr val="tx1">
                    <a:lumMod val="65000"/>
                    <a:lumOff val="35000"/>
                  </a:schemeClr>
                </a:solidFill>
              </a:rPr>
              <a:t> </a:t>
            </a:r>
            <a:endParaRPr xmlns:a="http://schemas.openxmlformats.org/drawingml/2006/main"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k" altLang="ko-KR" sz="3200">
                <a:solidFill>
                  <a:schemeClr val="tx1">
                    <a:lumMod val="65000"/>
                    <a:lumOff val="35000"/>
                  </a:schemeClr>
                </a:solidFill>
              </a:rPr>
              <a:t>Затоа, ние мораме да се смириме пред Божјото Слово.</a:t>
            </a:r>
          </a:p>
        </p:txBody>
      </p:sp>
    </p:spTree>
    <p:extLst>
      <p:ext uri="{BB962C8B-B14F-4D97-AF65-F5344CB8AC3E}">
        <p14:creationId xmlns:p14="http://schemas.microsoft.com/office/powerpoint/2010/main" val="410531408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296686"/>
            <a:ext cx="4053592" cy="584775"/>
          </a:xfrm>
          <a:prstGeom prst="rect">
            <a:avLst/>
          </a:prstGeom>
          <a:noFill/>
        </p:spPr>
        <p:txBody>
          <a:bodyPr wrap="square" rtlCol="0">
            <a:spAutoFit/>
          </a:bodyPr>
          <a:lstStyle/>
          <a:p>
            <a:pPr xmlns:a="http://schemas.openxmlformats.org/drawingml/2006/main" algn="ctr"/>
            <a:r xmlns:a="http://schemas.openxmlformats.org/drawingml/2006/main">
              <a:rPr lang="mk" altLang="ko-KR" sz="3200"/>
              <a:t>Бог?</a:t>
            </a:r>
            <a:r xmlns:a="http://schemas.openxmlformats.org/drawingml/2006/main">
              <a:rPr lang="m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mk" altLang="ko-KR" sz="3600">
                <a:solidFill>
                  <a:srgbClr val="C00000"/>
                </a:solidFill>
              </a:rPr>
              <a:t>Бог..</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mk" altLang="ko-KR" sz="3600">
                <a:solidFill>
                  <a:schemeClr val="tx1">
                    <a:lumMod val="65000"/>
                    <a:lumOff val="35000"/>
                  </a:schemeClr>
                </a:solidFill>
              </a:rPr>
              <a:t>Бог ги слуша и одговара на нашите сериозни и вистинити молитви</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2357037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1916832"/>
            <a:ext cx="5044008" cy="40699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00842"/>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b="1">
                <a:solidFill>
                  <a:schemeClr val="tx1">
                    <a:lumMod val="50000"/>
                    <a:lumOff val="50000"/>
                  </a:schemeClr>
                </a:solidFill>
              </a:rPr>
              <a:t>бр.</a:t>
            </a:r>
            <a:r xmlns:a="http://schemas.openxmlformats.org/drawingml/2006/main">
              <a:rPr lang="mk" altLang="en-US" b="1">
                <a:solidFill>
                  <a:schemeClr val="tx1">
                    <a:lumMod val="50000"/>
                    <a:lumOff val="50000"/>
                  </a:schemeClr>
                </a:solidFill>
              </a:rPr>
              <a:t> </a:t>
            </a:r>
            <a:r xmlns:a="http://schemas.openxmlformats.org/drawingml/2006/main">
              <a:rPr lang="mk" altLang="ko-KR" b="1">
                <a:solidFill>
                  <a:schemeClr val="tx1">
                    <a:lumMod val="50000"/>
                    <a:lumOff val="50000"/>
                  </a:schemeClr>
                </a:solidFill>
              </a:rPr>
              <a:t>17</a:t>
            </a:r>
            <a:r xmlns:a="http://schemas.openxmlformats.org/drawingml/2006/main">
              <a:rPr lang="mk" altLang="en-US" b="1">
                <a:solidFill>
                  <a:schemeClr val="tx1">
                    <a:lumMod val="50000"/>
                    <a:lumOff val="50000"/>
                  </a:schemeClr>
                </a:solidFill>
              </a:rPr>
              <a:t> </a:t>
            </a:r>
            <a:r xmlns:a="http://schemas.openxmlformats.org/drawingml/2006/main">
              <a:rPr lang="mk" altLang="ko-KR" b="1">
                <a:solidFill>
                  <a:schemeClr val="tx1">
                    <a:lumMod val="50000"/>
                    <a:lumOff val="50000"/>
                  </a:schemeClr>
                </a:solidFill>
              </a:rPr>
              <a:t>На</a:t>
            </a:r>
            <a:r xmlns:a="http://schemas.openxmlformats.org/drawingml/2006/main">
              <a:rPr lang="mk" altLang="en-US" b="1">
                <a:solidFill>
                  <a:schemeClr val="tx1">
                    <a:lumMod val="50000"/>
                    <a:lumOff val="50000"/>
                  </a:schemeClr>
                </a:solidFill>
              </a:rPr>
              <a:t> </a:t>
            </a:r>
            <a:r xmlns:a="http://schemas.openxmlformats.org/drawingml/2006/main">
              <a:rPr lang="mk" altLang="ko-KR" b="1">
                <a:solidFill>
                  <a:schemeClr val="tx1">
                    <a:lumMod val="50000"/>
                    <a:lumOff val="50000"/>
                  </a:schemeClr>
                </a:solidFill>
              </a:rPr>
              <a:t>збор</a:t>
            </a:r>
            <a:r xmlns:a="http://schemas.openxmlformats.org/drawingml/2006/main">
              <a:rPr lang="mk" altLang="en-US" b="1">
                <a:solidFill>
                  <a:schemeClr val="tx1">
                    <a:lumMod val="50000"/>
                    <a:lumOff val="50000"/>
                  </a:schemeClr>
                </a:solidFill>
              </a:rPr>
              <a:t> </a:t>
            </a:r>
            <a:r xmlns:a="http://schemas.openxmlformats.org/drawingml/2006/main">
              <a:rPr lang="mk" altLang="ko-KR" b="1">
                <a:solidFill>
                  <a:schemeClr val="tx1">
                    <a:lumMod val="50000"/>
                    <a:lumOff val="50000"/>
                  </a:schemeClr>
                </a:solidFill>
              </a:rPr>
              <a:t>на</a:t>
            </a:r>
            <a:r xmlns:a="http://schemas.openxmlformats.org/drawingml/2006/main">
              <a:rPr lang="mk" altLang="en-US" b="1">
                <a:solidFill>
                  <a:schemeClr val="tx1">
                    <a:lumMod val="50000"/>
                    <a:lumOff val="50000"/>
                  </a:schemeClr>
                </a:solidFill>
              </a:rPr>
              <a:t> </a:t>
            </a:r>
            <a:r xmlns:a="http://schemas.openxmlformats.org/drawingml/2006/main">
              <a:rPr lang="mk" altLang="ko-KR" b="1">
                <a:solidFill>
                  <a:schemeClr val="tx1">
                    <a:lumMod val="50000"/>
                    <a:lumOff val="50000"/>
                  </a:schemeClr>
                </a:solidFill>
              </a:rPr>
              <a:t>Бог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76944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400"/>
              <a:t>Десет катастрофи</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mk" altLang="ko-KR" sz="4000">
                <a:solidFill>
                  <a:srgbClr val="FF0000"/>
                </a:solidFill>
              </a:rPr>
              <a:t>Денешниот квиз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2646" y="810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76868" y="317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p>
            <a:r xmlns:a="http://schemas.openxmlformats.org/drawingml/2006/main">
              <a:rPr lang="mk" altLang="ko-KR" sz="3600">
                <a:solidFill>
                  <a:schemeClr val="tx1">
                    <a:lumMod val="65000"/>
                    <a:lumOff val="35000"/>
                  </a:schemeClr>
                </a:solidFill>
              </a:rPr>
              <a:t>Од каде потекнува моќта на Самсон?</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44226" y="2697896"/>
            <a:ext cx="8424936" cy="523220"/>
          </a:xfrm>
          <a:prstGeom prst="rect">
            <a:avLst/>
          </a:prstGeom>
          <a:noFill/>
        </p:spPr>
        <p:txBody>
          <a:bodyPr wrap="square" rtlCol="0">
            <a:spAutoFit/>
          </a:bodyPr>
          <a:lstStyle/>
          <a:p>
            <a:r xmlns:a="http://schemas.openxmlformats.org/drawingml/2006/main">
              <a:rPr lang="mk" altLang="en-US" sz="2800">
                <a:solidFill>
                  <a:schemeClr val="tx1">
                    <a:lumMod val="65000"/>
                    <a:lumOff val="35000"/>
                  </a:schemeClr>
                </a:solidFill>
              </a:rPr>
              <a:t>① </a:t>
            </a:r>
            <a:r xmlns:a="http://schemas.openxmlformats.org/drawingml/2006/main">
              <a:rPr lang="mk" altLang="ko-KR" sz="2800">
                <a:solidFill>
                  <a:schemeClr val="tx1">
                    <a:lumMod val="65000"/>
                    <a:lumOff val="35000"/>
                  </a:schemeClr>
                </a:solidFill>
              </a:rPr>
              <a:t>коса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mk" altLang="en-US" sz="2800">
                <a:solidFill>
                  <a:schemeClr val="tx1">
                    <a:lumMod val="65000"/>
                    <a:lumOff val="35000"/>
                  </a:schemeClr>
                </a:solidFill>
              </a:rPr>
              <a:t>② </a:t>
            </a:r>
            <a:r xmlns:a="http://schemas.openxmlformats.org/drawingml/2006/main">
              <a:rPr lang="mk" altLang="ko-KR" sz="2800">
                <a:solidFill>
                  <a:schemeClr val="tx1">
                    <a:lumMod val="65000"/>
                    <a:lumOff val="35000"/>
                  </a:schemeClr>
                </a:solidFill>
              </a:rPr>
              <a:t>рака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mk" altLang="en-US" sz="2800">
                <a:solidFill>
                  <a:schemeClr val="tx1">
                    <a:lumMod val="65000"/>
                    <a:lumOff val="35000"/>
                  </a:schemeClr>
                </a:solidFill>
              </a:rPr>
              <a:t>③ </a:t>
            </a:r>
            <a:r xmlns:a="http://schemas.openxmlformats.org/drawingml/2006/main">
              <a:rPr lang="mk" altLang="ko-KR" sz="2800">
                <a:solidFill>
                  <a:schemeClr val="tx1">
                    <a:lumMod val="65000"/>
                    <a:lumOff val="35000"/>
                  </a:schemeClr>
                </a:solidFill>
              </a:rPr>
              <a:t>нога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mk" altLang="en-US" sz="2800">
                <a:solidFill>
                  <a:schemeClr val="tx1">
                    <a:lumMod val="65000"/>
                    <a:lumOff val="35000"/>
                  </a:schemeClr>
                </a:solidFill>
              </a:rPr>
              <a:t>④ </a:t>
            </a:r>
            <a:r xmlns:a="http://schemas.openxmlformats.org/drawingml/2006/main">
              <a:rPr lang="mk" altLang="ko-KR" sz="2800">
                <a:solidFill>
                  <a:schemeClr val="tx1">
                    <a:lumMod val="65000"/>
                    <a:lumOff val="35000"/>
                  </a:schemeClr>
                </a:solidFill>
              </a:rPr>
              <a:t>око</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44226" y="2697896"/>
            <a:ext cx="8712968" cy="523220"/>
          </a:xfrm>
          <a:prstGeom prst="rect">
            <a:avLst/>
          </a:prstGeom>
          <a:noFill/>
        </p:spPr>
        <p:txBody>
          <a:bodyPr wrap="square" rtlCol="0">
            <a:spAutoFit/>
          </a:bodyPr>
          <a:lstStyle/>
          <a:p>
            <a:r xmlns:a="http://schemas.openxmlformats.org/drawingml/2006/main">
              <a:rPr lang="mk" altLang="en-US" sz="2800">
                <a:solidFill>
                  <a:srgbClr val="FF0000"/>
                </a:solidFill>
              </a:rPr>
              <a:t>① </a:t>
            </a:r>
            <a:r xmlns:a="http://schemas.openxmlformats.org/drawingml/2006/main">
              <a:rPr lang="mk" altLang="ko-KR" sz="2800">
                <a:solidFill>
                  <a:srgbClr val="FF0000"/>
                </a:solidFill>
              </a:rPr>
              <a:t>коса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400924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0934"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2384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1754326"/>
          </a:xfrm>
          <a:prstGeom prst="rect">
            <a:avLst/>
          </a:prstGeom>
          <a:noFill/>
        </p:spPr>
        <p:txBody>
          <a:bodyPr wrap="square" rtlCol="0">
            <a:spAutoFit/>
          </a:bodyPr>
          <a:lstStyle/>
          <a:p>
            <a:r xmlns:a="http://schemas.openxmlformats.org/drawingml/2006/main">
              <a:rPr lang="mk" altLang="ko-KR" sz="3600">
                <a:solidFill>
                  <a:schemeClr val="tx1">
                    <a:lumMod val="65000"/>
                    <a:lumOff val="35000"/>
                  </a:schemeClr>
                </a:solidFill>
              </a:rPr>
              <a:t>Жената родила момче и му го дала името Самсон. Тој растеше и Господ го благослови,</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mk" altLang="ko-KR" sz="2800">
                <a:solidFill>
                  <a:schemeClr val="tx1">
                    <a:lumMod val="65000"/>
                    <a:lumOff val="35000"/>
                  </a:schemeClr>
                </a:solidFill>
              </a:rPr>
              <a:t>Судиите</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13:24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1758215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b="1">
                <a:solidFill>
                  <a:schemeClr val="tx1">
                    <a:lumMod val="50000"/>
                    <a:lumOff val="50000"/>
                  </a:schemeClr>
                </a:solidFill>
              </a:rPr>
              <a:t>Бр. 27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3600"/>
              <a:t>Рут, жена со благороден карактер</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126"/>
            <a:ext cx="5364088" cy="3793388"/>
          </a:xfrm>
          <a:prstGeom prst="rect">
            <a:avLst/>
          </a:prstGeom>
        </p:spPr>
      </p:pic>
    </p:spTree>
    <p:extLst>
      <p:ext uri="{BB962C8B-B14F-4D97-AF65-F5344CB8AC3E}">
        <p14:creationId xmlns:p14="http://schemas.microsoft.com/office/powerpoint/2010/main" val="2358891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bg1">
                    <a:lumMod val="50000"/>
                  </a:schemeClr>
                </a:solidFill>
              </a:rPr>
              <a:t>Твојот народ ќе биде мој народ и твојот Бог, мој Бог.</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k" altLang="ko-KR" sz="2800">
                <a:solidFill>
                  <a:schemeClr val="tx1">
                    <a:lumMod val="65000"/>
                    <a:lumOff val="35000"/>
                  </a:schemeClr>
                </a:solidFill>
              </a:rPr>
              <a:t>Рут</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80877838"/>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8117"/>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Еврејка, Ноеми имала два сина кои се омажиле за незнабошци. Но, нејзините два сина починале. Така, таа остана со двете снаи вдовици.</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4000" cy="5432283"/>
          </a:xfrm>
          <a:prstGeom prst="rect">
            <a:avLst/>
          </a:prstGeom>
        </p:spPr>
      </p:pic>
    </p:spTree>
    <p:extLst>
      <p:ext uri="{BB962C8B-B14F-4D97-AF65-F5344CB8AC3E}">
        <p14:creationId xmlns:p14="http://schemas.microsoft.com/office/powerpoint/2010/main" val="10524123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4509120"/>
            <a:ext cx="8963222" cy="224676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Ноеми решила да се врати во својот дом во Јуда. Им рекла на двете снаи да се вратат дома. Но, нејзината втора снаа не се вратила во родниот град, туку ја следела својата свекрва за да живее во Јуда.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41"/>
            <a:ext cx="9143999" cy="4352163"/>
          </a:xfrm>
          <a:prstGeom prst="rect">
            <a:avLst/>
          </a:prstGeom>
        </p:spPr>
      </p:pic>
    </p:spTree>
    <p:extLst>
      <p:ext uri="{BB962C8B-B14F-4D97-AF65-F5344CB8AC3E}">
        <p14:creationId xmlns:p14="http://schemas.microsoft.com/office/powerpoint/2010/main" val="267819193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8649"/>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Рут морала да ги собере остатоците од жито за да живее со Ноемина, бидејќи немала маж да управува со домаќинството.</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45224"/>
          </a:xfrm>
          <a:prstGeom prst="rect">
            <a:avLst/>
          </a:prstGeom>
        </p:spPr>
      </p:pic>
    </p:spTree>
    <p:extLst>
      <p:ext uri="{BB962C8B-B14F-4D97-AF65-F5344CB8AC3E}">
        <p14:creationId xmlns:p14="http://schemas.microsoft.com/office/powerpoint/2010/main" val="1527891339"/>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473005"/>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Случајно ги собрала остатоците од жито во полето на Воз. Воз мислеше дека таа е благородна жена и се ожени со Рут.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7908" cy="5301208"/>
          </a:xfrm>
          <a:prstGeom prst="rect">
            <a:avLst/>
          </a:prstGeom>
        </p:spPr>
      </p:pic>
    </p:spTree>
    <p:extLst>
      <p:ext uri="{BB962C8B-B14F-4D97-AF65-F5344CB8AC3E}">
        <p14:creationId xmlns:p14="http://schemas.microsoft.com/office/powerpoint/2010/main" val="123346440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517232"/>
            <a:ext cx="905463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400">
                <a:solidFill>
                  <a:schemeClr val="tx1">
                    <a:lumMod val="65000"/>
                    <a:lumOff val="35000"/>
                  </a:schemeClr>
                </a:solidFill>
              </a:rPr>
              <a:t>Воз ги примил Рут и Ноемина како семејство и живеел среќен живот. Во иднина, цар Давид и Исус потекнуваат од лозата на Воз и Рут.</a:t>
            </a:r>
            <a:endParaRPr xmlns:a="http://schemas.openxmlformats.org/drawingml/2006/main" lang="ko-KR" altLang="en-US" sz="2400">
              <a:solidFill>
                <a:schemeClr val="tx1">
                  <a:lumMod val="65000"/>
                  <a:lumOff val="35000"/>
                </a:schemeClr>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27908"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38595"/>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t>Денешна лекција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5727"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65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96752"/>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3600">
                <a:solidFill>
                  <a:schemeClr val="tx1">
                    <a:lumMod val="65000"/>
                    <a:lumOff val="35000"/>
                  </a:schemeClr>
                </a:solidFill>
              </a:rPr>
              <a:t>Рут беше родител. Таа беше добра и искрена жена и добро и служеше на свекрвата.</a:t>
            </a:r>
          </a:p>
          <a:p>
            <a:pPr xmlns:a="http://schemas.openxmlformats.org/drawingml/2006/main" algn="ctr"/>
            <a:r xmlns:a="http://schemas.openxmlformats.org/drawingml/2006/main">
              <a:rPr lang="mk" altLang="ko-KR" sz="3600">
                <a:solidFill>
                  <a:schemeClr val="tx1">
                    <a:lumMod val="65000"/>
                    <a:lumOff val="35000"/>
                  </a:schemeClr>
                </a:solidFill>
              </a:rPr>
              <a:t>Значи, таа беше благословена.</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k" altLang="ko-KR" sz="3600">
                <a:solidFill>
                  <a:schemeClr val="tx1">
                    <a:lumMod val="65000"/>
                    <a:lumOff val="35000"/>
                  </a:schemeClr>
                </a:solidFill>
              </a:rPr>
              <a:t>Мораме да им помогнеме и на нашите соседи</a:t>
            </a:r>
          </a:p>
          <a:p>
            <a:pPr xmlns:a="http://schemas.openxmlformats.org/drawingml/2006/main" algn="ctr"/>
            <a:r xmlns:a="http://schemas.openxmlformats.org/drawingml/2006/main">
              <a:rPr lang="mk" altLang="ko-KR" sz="3600">
                <a:solidFill>
                  <a:schemeClr val="tx1">
                    <a:lumMod val="65000"/>
                    <a:lumOff val="35000"/>
                  </a:schemeClr>
                </a:solidFill>
              </a:rPr>
              <a:t>и обожувај го Бога</a:t>
            </a:r>
          </a:p>
          <a:p>
            <a:pPr xmlns:a="http://schemas.openxmlformats.org/drawingml/2006/main" algn="ctr"/>
            <a:r xmlns:a="http://schemas.openxmlformats.org/drawingml/2006/main">
              <a:rPr lang="mk" altLang="ko-KR" sz="3600">
                <a:solidFill>
                  <a:schemeClr val="tx1">
                    <a:lumMod val="65000"/>
                    <a:lumOff val="35000"/>
                  </a:schemeClr>
                </a:solidFill>
              </a:rPr>
              <a:t>со добро и искрено срце.</a:t>
            </a:r>
          </a:p>
        </p:txBody>
      </p:sp>
    </p:spTree>
    <p:extLst>
      <p:ext uri="{BB962C8B-B14F-4D97-AF65-F5344CB8AC3E}">
        <p14:creationId xmlns:p14="http://schemas.microsoft.com/office/powerpoint/2010/main" val="1923963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mk" altLang="ko-KR" sz="3600">
                <a:solidFill>
                  <a:schemeClr val="tx1">
                    <a:lumMod val="65000"/>
                    <a:lumOff val="35000"/>
                  </a:schemeClr>
                </a:solidFill>
              </a:rPr>
              <a:t>И Египќаните ќе познаат дека јас сум Господ кога ќе ја испружам својата рака против Египет и ќе ги изведам Израелците од него.</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k" altLang="ko-KR" sz="2800">
                <a:solidFill>
                  <a:schemeClr val="tx1">
                    <a:lumMod val="65000"/>
                    <a:lumOff val="35000"/>
                  </a:schemeClr>
                </a:solidFill>
              </a:rPr>
              <a:t>Егзодус</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70411"/>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3200"/>
              <a:t>Бог?</a:t>
            </a:r>
            <a:r xmlns:a="http://schemas.openxmlformats.org/drawingml/2006/main">
              <a:rPr lang="m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rgbClr val="C00000"/>
                </a:solidFill>
              </a:rPr>
              <a:t>Бог..</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Бог не гледа на надворешниот изглед, туку на срцето.</a:t>
            </a:r>
          </a:p>
        </p:txBody>
      </p:sp>
    </p:spTree>
    <p:extLst>
      <p:ext uri="{BB962C8B-B14F-4D97-AF65-F5344CB8AC3E}">
        <p14:creationId xmlns:p14="http://schemas.microsoft.com/office/powerpoint/2010/main" val="289167719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квиз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Зошто Ноемина се вратила дома од Моав во Јуда?</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① </a:t>
            </a:r>
            <a:r xmlns:a="http://schemas.openxmlformats.org/drawingml/2006/main">
              <a:rPr lang="mk" altLang="ko-KR" sz="2800">
                <a:solidFill>
                  <a:schemeClr val="tx1">
                    <a:lumMod val="65000"/>
                    <a:lumOff val="35000"/>
                  </a:schemeClr>
                </a:solidFill>
              </a:rPr>
              <a:t>затоа што и се слоши..</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② </a:t>
            </a:r>
            <a:r xmlns:a="http://schemas.openxmlformats.org/drawingml/2006/main">
              <a:rPr lang="mk" altLang="ko-KR" sz="2800">
                <a:solidFill>
                  <a:schemeClr val="tx1">
                    <a:lumMod val="65000"/>
                    <a:lumOff val="35000"/>
                  </a:schemeClr>
                </a:solidFill>
              </a:rPr>
              <a:t>затоа што нејзиниот сопруг починал..</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③ </a:t>
            </a:r>
            <a:r xmlns:a="http://schemas.openxmlformats.org/drawingml/2006/main">
              <a:rPr lang="mk" altLang="ko-KR" sz="2800">
                <a:solidFill>
                  <a:schemeClr val="tx1">
                    <a:lumMod val="65000"/>
                    <a:lumOff val="35000"/>
                  </a:schemeClr>
                </a:solidFill>
              </a:rPr>
              <a:t>затоа што и починале двата сина..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④ </a:t>
            </a:r>
            <a:r xmlns:a="http://schemas.openxmlformats.org/drawingml/2006/main">
              <a:rPr lang="mk" altLang="ko-KR" sz="2800">
                <a:solidFill>
                  <a:schemeClr val="tx1">
                    <a:lumMod val="65000"/>
                    <a:lumOff val="35000"/>
                  </a:schemeClr>
                </a:solidFill>
              </a:rPr>
              <a:t>затоа што сакаше да го запознае своето семејство..</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7605"/>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rgbClr val="FF0000"/>
                </a:solidFill>
              </a:rPr>
              <a:t>③ </a:t>
            </a:r>
            <a:r xmlns:a="http://schemas.openxmlformats.org/drawingml/2006/main">
              <a:rPr lang="mk" altLang="ko-KR" sz="2800">
                <a:solidFill>
                  <a:srgbClr val="FF0000"/>
                </a:solidFill>
              </a:rPr>
              <a:t>затоа што и починале двата сина..</a:t>
            </a:r>
          </a:p>
        </p:txBody>
      </p:sp>
    </p:spTree>
    <p:extLst>
      <p:ext uri="{BB962C8B-B14F-4D97-AF65-F5344CB8AC3E}">
        <p14:creationId xmlns:p14="http://schemas.microsoft.com/office/powerpoint/2010/main" val="3008565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631435"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2364505"/>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bg1">
                    <a:lumMod val="50000"/>
                  </a:schemeClr>
                </a:solidFill>
              </a:rPr>
              <a:t>Твојот народ ќе биде мој народ и твојот Бог, мој Бог.</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5171139"/>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k" altLang="ko-KR" sz="2800">
                <a:solidFill>
                  <a:schemeClr val="tx1">
                    <a:lumMod val="65000"/>
                    <a:lumOff val="35000"/>
                  </a:schemeClr>
                </a:solidFill>
              </a:rPr>
              <a:t>Рут</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1:16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7625625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b="1">
                <a:solidFill>
                  <a:schemeClr val="tx1">
                    <a:lumMod val="50000"/>
                    <a:lumOff val="50000"/>
                  </a:schemeClr>
                </a:solidFill>
              </a:rPr>
              <a:t>Бр. 28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2054458"/>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400"/>
              <a:t>Молитвата на Хана</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23928" y="2005816"/>
            <a:ext cx="5220072" cy="3703128"/>
          </a:xfrm>
          <a:prstGeom prst="rect">
            <a:avLst/>
          </a:prstGeom>
          <a:noFill/>
        </p:spPr>
      </p:pic>
    </p:spTree>
    <p:extLst>
      <p:ext uri="{BB962C8B-B14F-4D97-AF65-F5344CB8AC3E}">
        <p14:creationId xmlns:p14="http://schemas.microsoft.com/office/powerpoint/2010/main" val="8432238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А момчето Самуил растеше во раст и благонаклонетост кај Господа и кај луѓето.</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k" altLang="ko-KR" sz="2800">
                <a:solidFill>
                  <a:schemeClr val="tx1">
                    <a:lumMod val="65000"/>
                    <a:lumOff val="35000"/>
                  </a:schemeClr>
                </a:solidFill>
              </a:rPr>
              <a:t>1 Самоил</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88706267"/>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Хана немаше син. Така, таа беше толку тажна што се молеше на Бога. „О, оче Боже, ако ми дадеш син, ќе го дадам за тебе во сите денови на неговиот живот“.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88" y="-62481"/>
            <a:ext cx="8267224" cy="5291681"/>
          </a:xfrm>
          <a:prstGeom prst="rect">
            <a:avLst/>
          </a:prstGeom>
        </p:spPr>
      </p:pic>
    </p:spTree>
    <p:extLst>
      <p:ext uri="{BB962C8B-B14F-4D97-AF65-F5344CB8AC3E}">
        <p14:creationId xmlns:p14="http://schemas.microsoft.com/office/powerpoint/2010/main" val="305748017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Бог се сети на нејзината молитва и ѝ даде на Ана син по име Самоил.</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07" y="-1680"/>
            <a:ext cx="8084186" cy="5734936"/>
          </a:xfrm>
          <a:prstGeom prst="rect">
            <a:avLst/>
          </a:prstGeom>
        </p:spPr>
      </p:pic>
    </p:spTree>
    <p:extLst>
      <p:ext uri="{BB962C8B-B14F-4D97-AF65-F5344CB8AC3E}">
        <p14:creationId xmlns:p14="http://schemas.microsoft.com/office/powerpoint/2010/main" val="845995648"/>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Ана го даде својот син да му се поклонува на Бога во храмот додека таа се молеше претходно.</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27908" cy="5733256"/>
          </a:xfrm>
          <a:prstGeom prst="rect">
            <a:avLst/>
          </a:prstGeom>
        </p:spPr>
      </p:pic>
    </p:spTree>
    <p:extLst>
      <p:ext uri="{BB962C8B-B14F-4D97-AF65-F5344CB8AC3E}">
        <p14:creationId xmlns:p14="http://schemas.microsoft.com/office/powerpoint/2010/main" val="88292491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59269"/>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Самоил живеел во храмот обожавајќи му на Бога. Тој доби многу благодат од луѓето и од Бога.</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767" y="8209"/>
            <a:ext cx="8146374" cy="5779052"/>
          </a:xfrm>
          <a:prstGeom prst="rect">
            <a:avLst/>
          </a:prstGeom>
          <a:noFill/>
        </p:spPr>
      </p:pic>
    </p:spTree>
    <p:extLst>
      <p:ext uri="{BB962C8B-B14F-4D97-AF65-F5344CB8AC3E}">
        <p14:creationId xmlns:p14="http://schemas.microsoft.com/office/powerpoint/2010/main" val="31582833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3099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400">
                <a:solidFill>
                  <a:schemeClr val="tx1">
                    <a:lumMod val="65000"/>
                    <a:lumOff val="35000"/>
                  </a:schemeClr>
                </a:solidFill>
              </a:rPr>
              <a:t>Малиот Семјуел добро пораснал за да биде младо момче. Потоа, подоцна, тој станал пророк кој го слушал Божјиот глас.</a:t>
            </a:r>
            <a:endParaRPr xmlns:a="http://schemas.openxmlformats.org/drawingml/2006/main" lang="ko-KR" altLang="en-US" sz="2400">
              <a:solidFill>
                <a:schemeClr val="tx1">
                  <a:lumMod val="65000"/>
                  <a:lumOff val="35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350" y="8209"/>
            <a:ext cx="8182090" cy="5797055"/>
          </a:xfrm>
          <a:prstGeom prst="rect">
            <a:avLst/>
          </a:prstGeom>
          <a:noFill/>
        </p:spPr>
      </p:pic>
    </p:spTree>
    <p:extLst>
      <p:ext uri="{BB962C8B-B14F-4D97-AF65-F5344CB8AC3E}">
        <p14:creationId xmlns:p14="http://schemas.microsoft.com/office/powerpoint/2010/main" val="39926612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2" y="0"/>
            <a:ext cx="8211136" cy="5229200"/>
          </a:xfrm>
          <a:prstGeom prst="rect">
            <a:avLst/>
          </a:prstGeom>
        </p:spPr>
      </p:pic>
      <p:sp>
        <p:nvSpPr>
          <p:cNvPr id="5" name="TextBox 4"/>
          <p:cNvSpPr txBox="1"/>
          <p:nvPr/>
        </p:nvSpPr>
        <p:spPr>
          <a:xfrm>
            <a:off x="90389" y="5229200"/>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Мојсеј му ја кажал Божјата наредба на египетскиот крал, фараонот. „Вака вели Господ: пуштете го мојот народ да си оди, за да ми се поклони“.</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Денешна лекција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3876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808582"/>
            <a:ext cx="8208912" cy="353943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3200">
                <a:solidFill>
                  <a:schemeClr val="tx1">
                    <a:lumMod val="65000"/>
                    <a:lumOff val="35000"/>
                  </a:schemeClr>
                </a:solidFill>
              </a:rPr>
              <a:t>Бог ја послуша целата молитва на Ана, се сети на неа и целосно одговори.</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k" altLang="ko-KR" sz="3200">
                <a:solidFill>
                  <a:schemeClr val="tx1">
                    <a:lumMod val="65000"/>
                    <a:lumOff val="35000"/>
                  </a:schemeClr>
                </a:solidFill>
              </a:rPr>
              <a:t>Бог ги слуша сите наши молитви.</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k" altLang="ko-KR" sz="3200">
                <a:solidFill>
                  <a:schemeClr val="tx1">
                    <a:lumMod val="65000"/>
                    <a:lumOff val="35000"/>
                  </a:schemeClr>
                </a:solidFill>
              </a:rPr>
              <a:t>Затоа, мора да се молиме</a:t>
            </a:r>
          </a:p>
          <a:p>
            <a:pPr xmlns:a="http://schemas.openxmlformats.org/drawingml/2006/main" algn="ctr"/>
            <a:r xmlns:a="http://schemas.openxmlformats.org/drawingml/2006/main">
              <a:rPr lang="mk" altLang="ko-KR" sz="3200">
                <a:solidFill>
                  <a:schemeClr val="tx1">
                    <a:lumMod val="65000"/>
                    <a:lumOff val="35000"/>
                  </a:schemeClr>
                </a:solidFill>
              </a:rPr>
              <a:t>сериозно и искрено.</a:t>
            </a:r>
          </a:p>
        </p:txBody>
      </p:sp>
    </p:spTree>
    <p:extLst>
      <p:ext uri="{BB962C8B-B14F-4D97-AF65-F5344CB8AC3E}">
        <p14:creationId xmlns:p14="http://schemas.microsoft.com/office/powerpoint/2010/main" val="253000076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7675" y="23753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3200"/>
              <a:t>Бог?</a:t>
            </a:r>
            <a:r xmlns:a="http://schemas.openxmlformats.org/drawingml/2006/main">
              <a:rPr lang="m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rgbClr val="C00000"/>
                </a:solidFill>
              </a:rPr>
              <a:t>Бог..</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Бог ја послуша нашата молитва и верно одговори.</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203778606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a:t>
            </a:r>
            <a:r xmlns:a="http://schemas.openxmlformats.org/drawingml/2006/main">
              <a:rPr lang="mk" altLang="en-US" sz="4000">
                <a:solidFill>
                  <a:srgbClr val="FF0000"/>
                </a:solidFill>
              </a:rPr>
              <a:t> </a:t>
            </a:r>
            <a:r xmlns:a="http://schemas.openxmlformats.org/drawingml/2006/main">
              <a:rPr lang="mk" altLang="ko-KR" sz="4000">
                <a:solidFill>
                  <a:srgbClr val="FF0000"/>
                </a:solidFill>
              </a:rPr>
              <a:t>Квиз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Зошто Хана беше толку тажна?</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① </a:t>
            </a:r>
            <a:r xmlns:a="http://schemas.openxmlformats.org/drawingml/2006/main">
              <a:rPr lang="mk" altLang="ko-KR" sz="2800">
                <a:solidFill>
                  <a:schemeClr val="tx1">
                    <a:lumMod val="65000"/>
                    <a:lumOff val="35000"/>
                  </a:schemeClr>
                </a:solidFill>
              </a:rPr>
              <a:t>поради болки во стомакот</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② </a:t>
            </a:r>
            <a:r xmlns:a="http://schemas.openxmlformats.org/drawingml/2006/main">
              <a:rPr lang="mk" altLang="ko-KR" sz="2800">
                <a:solidFill>
                  <a:schemeClr val="tx1">
                    <a:lumMod val="65000"/>
                    <a:lumOff val="35000"/>
                  </a:schemeClr>
                </a:solidFill>
              </a:rPr>
              <a:t>затоа што нема пари</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③ </a:t>
            </a:r>
            <a:r xmlns:a="http://schemas.openxmlformats.org/drawingml/2006/main">
              <a:rPr lang="mk" altLang="ko-KR" sz="2800">
                <a:solidFill>
                  <a:schemeClr val="tx1">
                    <a:lumMod val="65000"/>
                    <a:lumOff val="35000"/>
                  </a:schemeClr>
                </a:solidFill>
              </a:rPr>
              <a:t>затоа што нема син</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④ </a:t>
            </a:r>
            <a:r xmlns:a="http://schemas.openxmlformats.org/drawingml/2006/main">
              <a:rPr lang="mk" altLang="ko-KR" sz="2800">
                <a:solidFill>
                  <a:schemeClr val="tx1">
                    <a:lumMod val="65000"/>
                    <a:lumOff val="35000"/>
                  </a:schemeClr>
                </a:solidFill>
              </a:rPr>
              <a:t>затоа што беше грда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rgbClr val="FF0000"/>
                </a:solidFill>
              </a:rPr>
              <a:t>③ </a:t>
            </a:r>
            <a:r xmlns:a="http://schemas.openxmlformats.org/drawingml/2006/main">
              <a:rPr lang="mk" altLang="ko-KR" sz="2800">
                <a:solidFill>
                  <a:srgbClr val="FF0000"/>
                </a:solidFill>
              </a:rPr>
              <a:t>затоа што нема син</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868440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2"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988840"/>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А момчето Самуил растеше во раст и благонаклонетост кај Господа и кај луѓето.</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k" altLang="ko-KR" sz="2800">
                <a:solidFill>
                  <a:schemeClr val="tx1">
                    <a:lumMod val="65000"/>
                    <a:lumOff val="35000"/>
                  </a:schemeClr>
                </a:solidFill>
              </a:rPr>
              <a:t>1 Самоил</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2:26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41558765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31236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b="1">
                <a:solidFill>
                  <a:schemeClr val="tx1">
                    <a:lumMod val="50000"/>
                    <a:lumOff val="50000"/>
                  </a:schemeClr>
                </a:solidFill>
              </a:rPr>
              <a:t>бр.</a:t>
            </a:r>
            <a:r xmlns:a="http://schemas.openxmlformats.org/drawingml/2006/main">
              <a:rPr lang="mk" altLang="en-US" b="1">
                <a:solidFill>
                  <a:schemeClr val="tx1">
                    <a:lumMod val="50000"/>
                    <a:lumOff val="50000"/>
                  </a:schemeClr>
                </a:solidFill>
              </a:rPr>
              <a:t> </a:t>
            </a:r>
            <a:r xmlns:a="http://schemas.openxmlformats.org/drawingml/2006/main">
              <a:rPr lang="mk" altLang="ko-KR" b="1">
                <a:solidFill>
                  <a:schemeClr val="tx1">
                    <a:lumMod val="50000"/>
                    <a:lumOff val="50000"/>
                  </a:schemeClr>
                </a:solidFill>
              </a:rPr>
              <a:t>29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1236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400"/>
              <a:t>Кралот Саул, Првиот крал на Израел</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229380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Господ одговори: „Слушајте ги и дајте им цар“. Тогаш Самоил им рече на Израелците: „Секој вратете се во својот град!</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k" altLang="ko-KR" sz="2800">
                <a:solidFill>
                  <a:schemeClr val="tx1">
                    <a:lumMod val="65000"/>
                    <a:lumOff val="35000"/>
                  </a:schemeClr>
                </a:solidFill>
              </a:rPr>
              <a:t>1 Самоил</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159858032"/>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
            <a:ext cx="8183323" cy="5785616"/>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„Ни треба крал! Израелците побарале да му дадат цар на Самоил за нив.</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698221010"/>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4" y="0"/>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„Ќе им дадам цар како што побараа.“ Бог му одговори на Самоил.</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10779914"/>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 y="0"/>
            <a:ext cx="9144451" cy="5805264"/>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Бог го испрати Саул кај Самоил. Бог му дозволи на Самоил да му полие масло на главата за да биде цар на Израел.</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7400236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„Ова е нашиот водач, Саул“. Самоил им кажал на Израелците дека Бог го назначил Саул за водач на Израел.</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0530" y="-171400"/>
            <a:ext cx="9505055" cy="6048672"/>
          </a:xfrm>
          <a:prstGeom prst="rect">
            <a:avLst/>
          </a:prstGeom>
        </p:spPr>
      </p:pic>
    </p:spTree>
    <p:extLst>
      <p:ext uri="{BB962C8B-B14F-4D97-AF65-F5344CB8AC3E}">
        <p14:creationId xmlns:p14="http://schemas.microsoft.com/office/powerpoint/2010/main" val="9543592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4" cy="5832648"/>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"Нема шанси! Кој е Бог? Јас сум бог“ Фараонот тоа многу силно го одби.</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661248"/>
          </a:xfrm>
          <a:prstGeom prst="rect">
            <a:avLst/>
          </a:prstGeom>
        </p:spPr>
      </p:pic>
      <p:sp>
        <p:nvSpPr>
          <p:cNvPr id="5" name="TextBox 4"/>
          <p:cNvSpPr txBox="1"/>
          <p:nvPr/>
        </p:nvSpPr>
        <p:spPr>
          <a:xfrm>
            <a:off x="73274" y="566124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400">
                <a:solidFill>
                  <a:schemeClr val="tx1">
                    <a:lumMod val="65000"/>
                    <a:lumOff val="35000"/>
                  </a:schemeClr>
                </a:solidFill>
              </a:rPr>
              <a:t>На почетокот, Саул добро ги водел Израелците верно послушни на Божјата волја. Меѓутоа, тој стана лош цар кој ја предаде Божјата волја поради својата ароганција и гордост.</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117763112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45204" y="19652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Денешна лекција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2911" y="6807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76368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3600">
                <a:solidFill>
                  <a:schemeClr val="tx1">
                    <a:lumMod val="65000"/>
                    <a:lumOff val="35000"/>
                  </a:schemeClr>
                </a:solidFill>
              </a:rPr>
              <a:t>На почетокот Саул бил понизен.</a:t>
            </a:r>
          </a:p>
          <a:p>
            <a:pPr xmlns:a="http://schemas.openxmlformats.org/drawingml/2006/main" algn="ctr"/>
            <a:r xmlns:a="http://schemas.openxmlformats.org/drawingml/2006/main">
              <a:rPr lang="mk" altLang="ko-KR" sz="3600">
                <a:solidFill>
                  <a:schemeClr val="tx1">
                    <a:lumMod val="65000"/>
                    <a:lumOff val="35000"/>
                  </a:schemeClr>
                </a:solidFill>
              </a:rPr>
              <a:t>Меѓутоа, откако стана крал,</a:t>
            </a:r>
          </a:p>
          <a:p>
            <a:pPr xmlns:a="http://schemas.openxmlformats.org/drawingml/2006/main" algn="ctr"/>
            <a:r xmlns:a="http://schemas.openxmlformats.org/drawingml/2006/main">
              <a:rPr lang="mk" altLang="ko-KR" sz="3600">
                <a:solidFill>
                  <a:schemeClr val="tx1">
                    <a:lumMod val="65000"/>
                    <a:lumOff val="35000"/>
                  </a:schemeClr>
                </a:solidFill>
              </a:rPr>
              <a:t>повеќе не ја послуша Божјата волја.</a:t>
            </a:r>
          </a:p>
          <a:p>
            <a:pPr xmlns:a="http://schemas.openxmlformats.org/drawingml/2006/main" algn="ctr"/>
            <a:r xmlns:a="http://schemas.openxmlformats.org/drawingml/2006/main">
              <a:rPr lang="mk" altLang="ko-KR" sz="3600">
                <a:solidFill>
                  <a:schemeClr val="tx1">
                    <a:lumMod val="65000"/>
                    <a:lumOff val="35000"/>
                  </a:schemeClr>
                </a:solidFill>
              </a:rPr>
              <a:t>Тој стана арогантен и алчност.</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k" altLang="ko-KR" sz="3600">
                <a:solidFill>
                  <a:schemeClr val="tx1">
                    <a:lumMod val="65000"/>
                    <a:lumOff val="35000"/>
                  </a:schemeClr>
                </a:solidFill>
              </a:rPr>
              <a:t>Постојано треба да бидете понизни кога вашиот Отец Бог ве воздигнува.</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71639542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3196" y="198428"/>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3200"/>
              <a:t>Бог?</a:t>
            </a:r>
            <a:r xmlns:a="http://schemas.openxmlformats.org/drawingml/2006/main">
              <a:rPr lang="m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rgbClr val="C00000"/>
                </a:solidFill>
              </a:rPr>
              <a:t>Бог..</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Бог ги сака понизните,</a:t>
            </a:r>
          </a:p>
          <a:p>
            <a:r xmlns:a="http://schemas.openxmlformats.org/drawingml/2006/main">
              <a:rPr lang="mk" altLang="ko-KR" sz="3600">
                <a:solidFill>
                  <a:schemeClr val="tx1">
                    <a:lumMod val="65000"/>
                    <a:lumOff val="35000"/>
                  </a:schemeClr>
                </a:solidFill>
              </a:rPr>
              <a:t>но ги отфрла гордите.</a:t>
            </a:r>
          </a:p>
        </p:txBody>
      </p:sp>
    </p:spTree>
    <p:extLst>
      <p:ext uri="{BB962C8B-B14F-4D97-AF65-F5344CB8AC3E}">
        <p14:creationId xmlns:p14="http://schemas.microsoft.com/office/powerpoint/2010/main" val="209793579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квиз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53167" y="676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6036" y="6414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Што му побарале Израелците на Самоил?</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① </a:t>
            </a:r>
            <a:r xmlns:a="http://schemas.openxmlformats.org/drawingml/2006/main">
              <a:rPr lang="mk" altLang="ko-KR" sz="2800">
                <a:solidFill>
                  <a:schemeClr val="tx1">
                    <a:lumMod val="65000"/>
                    <a:lumOff val="35000"/>
                  </a:schemeClr>
                </a:solidFill>
              </a:rPr>
              <a:t>храна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59532" y="3501366"/>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② </a:t>
            </a:r>
            <a:r xmlns:a="http://schemas.openxmlformats.org/drawingml/2006/main">
              <a:rPr lang="mk" altLang="ko-KR" sz="2800">
                <a:solidFill>
                  <a:schemeClr val="tx1">
                    <a:lumMod val="65000"/>
                    <a:lumOff val="35000"/>
                  </a:schemeClr>
                </a:solidFill>
              </a:rPr>
              <a:t>крал</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③ </a:t>
            </a:r>
            <a:r xmlns:a="http://schemas.openxmlformats.org/drawingml/2006/main">
              <a:rPr lang="mk" altLang="ko-KR" sz="2800">
                <a:solidFill>
                  <a:schemeClr val="tx1">
                    <a:lumMod val="65000"/>
                    <a:lumOff val="35000"/>
                  </a:schemeClr>
                </a:solidFill>
              </a:rPr>
              <a:t>Словото Божјо</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④ </a:t>
            </a:r>
            <a:r xmlns:a="http://schemas.openxmlformats.org/drawingml/2006/main">
              <a:rPr lang="mk" altLang="ko-KR" sz="2800">
                <a:solidFill>
                  <a:schemeClr val="tx1">
                    <a:lumMod val="65000"/>
                    <a:lumOff val="35000"/>
                  </a:schemeClr>
                </a:solidFill>
              </a:rPr>
              <a:t>куќа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66935" y="350268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rgbClr val="FF0000"/>
                </a:solidFill>
              </a:rPr>
              <a:t>② </a:t>
            </a:r>
            <a:r xmlns:a="http://schemas.openxmlformats.org/drawingml/2006/main">
              <a:rPr lang="mk" altLang="ko-KR" sz="2800">
                <a:solidFill>
                  <a:srgbClr val="FF0000"/>
                </a:solidFill>
              </a:rPr>
              <a:t>крал</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101353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8135"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Господ одговори: „Слушајте ги и дајте им цар“. Тогаш Самоил им рече на Израелците: „Секој вратете се во својот град!</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k" altLang="ko-KR" sz="2800">
                <a:solidFill>
                  <a:schemeClr val="tx1">
                    <a:lumMod val="65000"/>
                    <a:lumOff val="35000"/>
                  </a:schemeClr>
                </a:solidFill>
              </a:rPr>
              <a:t>1 Самоил</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8:22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974544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b="1">
                <a:solidFill>
                  <a:schemeClr val="tx1">
                    <a:lumMod val="50000"/>
                    <a:lumOff val="50000"/>
                  </a:schemeClr>
                </a:solidFill>
              </a:rPr>
              <a:t>бр.</a:t>
            </a:r>
            <a:r xmlns:a="http://schemas.openxmlformats.org/drawingml/2006/main">
              <a:rPr lang="mk" altLang="en-US" b="1">
                <a:solidFill>
                  <a:schemeClr val="tx1">
                    <a:lumMod val="50000"/>
                    <a:lumOff val="50000"/>
                  </a:schemeClr>
                </a:solidFill>
              </a:rPr>
              <a:t> </a:t>
            </a:r>
            <a:r xmlns:a="http://schemas.openxmlformats.org/drawingml/2006/main">
              <a:rPr lang="mk" altLang="ko-KR" b="1">
                <a:solidFill>
                  <a:schemeClr val="tx1">
                    <a:lumMod val="50000"/>
                    <a:lumOff val="50000"/>
                  </a:schemeClr>
                </a:solidFill>
              </a:rPr>
              <a:t>30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55454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t>Јанг Бој, Дејвид Кој го уби Голијат</a:t>
            </a:r>
            <a:r xmlns:a="http://schemas.openxmlformats.org/drawingml/2006/main">
              <a:rPr lang="mk" altLang="en-US" sz="4000"/>
              <a:t> </a:t>
            </a:r>
            <a:endParaRPr xmlns:a="http://schemas.openxmlformats.org/drawingml/2006/main" lang="en-US" altLang="ko-KR" sz="4000"/>
          </a:p>
          <a:p>
            <a:pPr algn="ctr"/>
            <a:endParaRPr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8110" y="1201791"/>
            <a:ext cx="5075890" cy="4967048"/>
          </a:xfrm>
          <a:prstGeom prst="rect">
            <a:avLst/>
          </a:prstGeom>
        </p:spPr>
      </p:pic>
    </p:spTree>
    <p:extLst>
      <p:ext uri="{BB962C8B-B14F-4D97-AF65-F5344CB8AC3E}">
        <p14:creationId xmlns:p14="http://schemas.microsoft.com/office/powerpoint/2010/main" val="187032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Давид му рече на Филистеецот: „Ти доаѓаш против мене со меч, со копје и со копје, а јас ќе одам против тебе во името на Семоќниот Господ, Богот на војските на Израел, Кого ти се пркоси.</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k" altLang="ko-KR" sz="2800">
                <a:solidFill>
                  <a:schemeClr val="tx1">
                    <a:lumMod val="65000"/>
                    <a:lumOff val="35000"/>
                  </a:schemeClr>
                </a:solidFill>
              </a:rPr>
              <a:t>1 Самоил</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17:45 часот</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05517256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500">
                <a:solidFill>
                  <a:schemeClr val="tx1">
                    <a:lumMod val="65000"/>
                    <a:lumOff val="35000"/>
                  </a:schemeClr>
                </a:solidFill>
              </a:rPr>
              <a:t>Во филистејскиот логор имаше еден огромен војник наречен Голијат. Го навредил Божјето име со тоа што започнал тепачка.</a:t>
            </a:r>
            <a:endParaRPr xmlns:a="http://schemas.openxmlformats.org/drawingml/2006/main" lang="ko-KR" altLang="en-US" sz="25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96" y="-1531"/>
            <a:ext cx="8299301" cy="5878803"/>
          </a:xfrm>
          <a:prstGeom prst="rect">
            <a:avLst/>
          </a:prstGeom>
        </p:spPr>
      </p:pic>
    </p:spTree>
    <p:extLst>
      <p:ext uri="{BB962C8B-B14F-4D97-AF65-F5344CB8AC3E}">
        <p14:creationId xmlns:p14="http://schemas.microsoft.com/office/powerpoint/2010/main" val="54398381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657671"/>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400">
                <a:solidFill>
                  <a:schemeClr val="tx1">
                    <a:lumMod val="65000"/>
                    <a:lumOff val="35000"/>
                  </a:schemeClr>
                </a:solidFill>
              </a:rPr>
              <a:t>Никој не се осмели да се бори против него затоа што го преплаши.</a:t>
            </a:r>
          </a:p>
          <a:p>
            <a:r xmlns:a="http://schemas.openxmlformats.org/drawingml/2006/main">
              <a:rPr lang="mk" altLang="ko-KR" sz="2400">
                <a:solidFill>
                  <a:schemeClr val="tx1">
                    <a:lumMod val="65000"/>
                    <a:lumOff val="35000"/>
                  </a:schemeClr>
                </a:solidFill>
              </a:rPr>
              <a:t>Во тоа време, момче, Давид му рече на царот Саул: „Ќе одам да се борам против него“.</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0"/>
            <a:ext cx="8316416" cy="5517232"/>
          </a:xfrm>
          <a:prstGeom prst="rect">
            <a:avLst/>
          </a:prstGeom>
        </p:spPr>
      </p:pic>
    </p:spTree>
    <p:extLst>
      <p:ext uri="{BB962C8B-B14F-4D97-AF65-F5344CB8AC3E}">
        <p14:creationId xmlns:p14="http://schemas.microsoft.com/office/powerpoint/2010/main" val="401825650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„Можам да го победам ако Бог е со мене“.</a:t>
            </a:r>
          </a:p>
          <a:p>
            <a:r xmlns:a="http://schemas.openxmlformats.org/drawingml/2006/main">
              <a:rPr lang="mk" altLang="ko-KR" sz="2800">
                <a:solidFill>
                  <a:schemeClr val="tx1">
                    <a:lumMod val="65000"/>
                    <a:lumOff val="35000"/>
                  </a:schemeClr>
                </a:solidFill>
              </a:rPr>
              <a:t>Давид му пријде на Голијат со пет мазни камења.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57" y="116632"/>
            <a:ext cx="7939268" cy="5760640"/>
          </a:xfrm>
          <a:prstGeom prst="rect">
            <a:avLst/>
          </a:prstGeom>
        </p:spPr>
      </p:pic>
    </p:spTree>
    <p:extLst>
      <p:ext uri="{BB962C8B-B14F-4D97-AF65-F5344CB8AC3E}">
        <p14:creationId xmlns:p14="http://schemas.microsoft.com/office/powerpoint/2010/main" val="41347320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211639" cy="5805264"/>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Мојсеј му се молел на Бога. „Господи, те молам извести ми што ќе правиш отсега натаму“.</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805264"/>
            <a:ext cx="9054634" cy="86177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500">
                <a:solidFill>
                  <a:schemeClr val="tx1">
                    <a:lumMod val="65000"/>
                    <a:lumOff val="35000"/>
                  </a:schemeClr>
                </a:solidFill>
              </a:rPr>
              <a:t>Давид му рече на Голијат кој дојде против него со меч и копје. „Се борам против тебе во името на Господ Бог!</a:t>
            </a:r>
            <a:endParaRPr xmlns:a="http://schemas.openxmlformats.org/drawingml/2006/main" lang="ko-KR" altLang="en-US" sz="2500">
              <a:solidFill>
                <a:schemeClr val="tx1">
                  <a:lumMod val="65000"/>
                  <a:lumOff val="35000"/>
                </a:schemeClr>
              </a:solidFill>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0962"/>
            <a:ext cx="7956376" cy="5428243"/>
          </a:xfrm>
          <a:prstGeom prst="rect">
            <a:avLst/>
          </a:prstGeom>
        </p:spPr>
      </p:pic>
    </p:spTree>
    <p:extLst>
      <p:ext uri="{BB962C8B-B14F-4D97-AF65-F5344CB8AC3E}">
        <p14:creationId xmlns:p14="http://schemas.microsoft.com/office/powerpoint/2010/main" val="3785255554"/>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600">
                <a:solidFill>
                  <a:schemeClr val="tx1">
                    <a:lumMod val="65000"/>
                    <a:lumOff val="35000"/>
                  </a:schemeClr>
                </a:solidFill>
              </a:rPr>
              <a:t>Давид фрлил камен и го удрил Голијат по челото.</a:t>
            </a:r>
          </a:p>
          <a:p>
            <a:r xmlns:a="http://schemas.openxmlformats.org/drawingml/2006/main">
              <a:rPr lang="mk" altLang="ko-KR" sz="2600">
                <a:solidFill>
                  <a:schemeClr val="tx1">
                    <a:lumMod val="65000"/>
                    <a:lumOff val="35000"/>
                  </a:schemeClr>
                </a:solidFill>
              </a:rPr>
              <a:t>Давид победи во оваа битка со Божја помош.</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 y="0"/>
            <a:ext cx="9144000" cy="5805264"/>
          </a:xfrm>
          <a:prstGeom prst="rect">
            <a:avLst/>
          </a:prstGeom>
        </p:spPr>
      </p:pic>
    </p:spTree>
    <p:extLst>
      <p:ext uri="{BB962C8B-B14F-4D97-AF65-F5344CB8AC3E}">
        <p14:creationId xmlns:p14="http://schemas.microsoft.com/office/powerpoint/2010/main" val="691559526"/>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Денешна лекција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0313" y="10902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2245" y="9712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501675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3200">
                <a:solidFill>
                  <a:schemeClr val="tx1">
                    <a:lumMod val="65000"/>
                    <a:lumOff val="35000"/>
                  </a:schemeClr>
                </a:solidFill>
              </a:rPr>
              <a:t>Израелските војници се плашеа</a:t>
            </a:r>
            <a:r xmlns:a="http://schemas.openxmlformats.org/drawingml/2006/main">
              <a:rPr lang="mk" altLang="en-US" sz="3200">
                <a:solidFill>
                  <a:schemeClr val="tx1">
                    <a:lumMod val="65000"/>
                    <a:lumOff val="35000"/>
                  </a:schemeClr>
                </a:solidFill>
              </a:rPr>
              <a:t> </a:t>
            </a:r>
            <a:r xmlns:a="http://schemas.openxmlformats.org/drawingml/2006/main">
              <a:rPr lang="mk" altLang="ko-KR" sz="3200">
                <a:solidFill>
                  <a:schemeClr val="tx1">
                    <a:lumMod val="65000"/>
                    <a:lumOff val="35000"/>
                  </a:schemeClr>
                </a:solidFill>
              </a:rPr>
              <a:t>на џинот Голијат. Се плашеа од него.</a:t>
            </a:r>
          </a:p>
          <a:p>
            <a:pPr xmlns:a="http://schemas.openxmlformats.org/drawingml/2006/main" algn="ctr"/>
            <a:r xmlns:a="http://schemas.openxmlformats.org/drawingml/2006/main">
              <a:rPr lang="mk" altLang="ko-KR" sz="3200">
                <a:solidFill>
                  <a:schemeClr val="tx1">
                    <a:lumMod val="65000"/>
                    <a:lumOff val="35000"/>
                  </a:schemeClr>
                </a:solidFill>
              </a:rPr>
              <a:t>Меѓутоа, Давид, кој верувал во Божјата заштита, храбро се борел против него и го победил.</a:t>
            </a:r>
          </a:p>
          <a:p>
            <a:pPr xmlns:a="http://schemas.openxmlformats.org/drawingml/2006/main" algn="ctr"/>
            <a:r xmlns:a="http://schemas.openxmlformats.org/drawingml/2006/main">
              <a:rPr lang="mk" altLang="ko-KR" sz="3200">
                <a:solidFill>
                  <a:schemeClr val="tx1">
                    <a:lumMod val="65000"/>
                    <a:lumOff val="35000"/>
                  </a:schemeClr>
                </a:solidFill>
              </a:rPr>
              <a:t>Треба да веруваме дека Бог секогаш не чува. Можеме да имаме храброст преку верувањето дека Бог ќе не заштити во секоја околност.</a:t>
            </a:r>
          </a:p>
          <a:p>
            <a:pPr xmlns:a="http://schemas.openxmlformats.org/drawingml/2006/main" algn="ctr"/>
            <a:r xmlns:a="http://schemas.openxmlformats.org/drawingml/2006/main">
              <a:rPr lang="mk" altLang="ko-KR" sz="3200">
                <a:solidFill>
                  <a:schemeClr val="tx1">
                    <a:lumMod val="65000"/>
                    <a:lumOff val="35000"/>
                  </a:schemeClr>
                </a:solidFill>
              </a:rPr>
              <a:t>Храброста која произлегува од верувањето во Бог може да го надмине секој страв.</a:t>
            </a:r>
          </a:p>
        </p:txBody>
      </p:sp>
    </p:spTree>
    <p:extLst>
      <p:ext uri="{BB962C8B-B14F-4D97-AF65-F5344CB8AC3E}">
        <p14:creationId xmlns:p14="http://schemas.microsoft.com/office/powerpoint/2010/main" val="132366748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1418"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3200"/>
              <a:t>Бог?</a:t>
            </a:r>
            <a:r xmlns:a="http://schemas.openxmlformats.org/drawingml/2006/main">
              <a:rPr lang="m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4224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68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rgbClr val="C00000"/>
                </a:solidFill>
              </a:rPr>
              <a:t>Бог..</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Бог им дава победа на оние кои се борат за Него.</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880413288"/>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09200" y="218022"/>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t>Денешниот квиз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31" y="627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896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Што беше тоа што Давид му фрли на Голијат?</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① </a:t>
            </a:r>
            <a:r xmlns:a="http://schemas.openxmlformats.org/drawingml/2006/main">
              <a:rPr lang="mk" altLang="ko-KR" sz="2800">
                <a:solidFill>
                  <a:schemeClr val="tx1">
                    <a:lumMod val="65000"/>
                    <a:lumOff val="35000"/>
                  </a:schemeClr>
                </a:solidFill>
              </a:rPr>
              <a:t>меч</a:t>
            </a: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② </a:t>
            </a:r>
            <a:r xmlns:a="http://schemas.openxmlformats.org/drawingml/2006/main">
              <a:rPr lang="mk" altLang="ko-KR" sz="2800">
                <a:solidFill>
                  <a:schemeClr val="tx1">
                    <a:lumMod val="65000"/>
                    <a:lumOff val="35000"/>
                  </a:schemeClr>
                </a:solidFill>
              </a:rPr>
              <a:t>копје</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③ </a:t>
            </a:r>
            <a:r xmlns:a="http://schemas.openxmlformats.org/drawingml/2006/main">
              <a:rPr lang="mk" altLang="ko-KR" sz="2800">
                <a:solidFill>
                  <a:schemeClr val="tx1">
                    <a:lumMod val="65000"/>
                    <a:lumOff val="35000"/>
                  </a:schemeClr>
                </a:solidFill>
              </a:rPr>
              <a:t>камен</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④ </a:t>
            </a:r>
            <a:r xmlns:a="http://schemas.openxmlformats.org/drawingml/2006/main">
              <a:rPr lang="mk" altLang="ko-KR" sz="2800">
                <a:solidFill>
                  <a:schemeClr val="tx1">
                    <a:lumMod val="65000"/>
                    <a:lumOff val="35000"/>
                  </a:schemeClr>
                </a:solidFill>
              </a:rPr>
              <a:t>штит</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rgbClr val="FF0000"/>
                </a:solidFill>
              </a:rPr>
              <a:t>③ </a:t>
            </a:r>
            <a:r xmlns:a="http://schemas.openxmlformats.org/drawingml/2006/main">
              <a:rPr lang="mk" altLang="ko-KR" sz="2800">
                <a:solidFill>
                  <a:srgbClr val="FF0000"/>
                </a:solidFill>
              </a:rPr>
              <a:t>камен</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7725033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7" y="187389"/>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43399" y="3805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705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Давид му рече на Филистеецот: „Ти доаѓаш против мене со меч, со копје и со копје, а јас ќе одам против тебе во името на Семоќниот Господ, Богот на војските на Израел, Кого ти се пркоси.</a:t>
            </a:r>
          </a:p>
          <a:p>
            <a:endParaRPr lang="ko-KR" altLang="en-US" sz="3600">
              <a:solidFill>
                <a:schemeClr val="tx1">
                  <a:lumMod val="65000"/>
                  <a:lumOff val="35000"/>
                </a:schemeClr>
              </a:solidFill>
            </a:endParaRPr>
          </a:p>
        </p:txBody>
      </p:sp>
      <p:sp>
        <p:nvSpPr>
          <p:cNvPr id="24" name="TextBox 23"/>
          <p:cNvSpPr txBox="1"/>
          <p:nvPr/>
        </p:nvSpPr>
        <p:spPr>
          <a:xfrm>
            <a:off x="4897810" y="5291922"/>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k" altLang="ko-KR" sz="2800">
                <a:solidFill>
                  <a:schemeClr val="tx1">
                    <a:lumMod val="65000"/>
                    <a:lumOff val="35000"/>
                  </a:schemeClr>
                </a:solidFill>
              </a:rPr>
              <a:t>1 Самоил</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17:45 часот</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8871027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6" y="-14569"/>
            <a:ext cx="8232247" cy="5171761"/>
          </a:xfrm>
          <a:prstGeom prst="rect">
            <a:avLst/>
          </a:prstGeom>
        </p:spPr>
      </p:pic>
      <p:sp>
        <p:nvSpPr>
          <p:cNvPr id="4" name="TextBox 3"/>
          <p:cNvSpPr txBox="1"/>
          <p:nvPr/>
        </p:nvSpPr>
        <p:spPr>
          <a:xfrm>
            <a:off x="89366" y="5373216"/>
            <a:ext cx="9054634" cy="133882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700">
                <a:solidFill>
                  <a:schemeClr val="tx1">
                    <a:lumMod val="65000"/>
                    <a:lumOff val="35000"/>
                  </a:schemeClr>
                </a:solidFill>
              </a:rPr>
              <a:t>Бог остави десет несреќи на целата земја Египет. Египетскиот народ и фараонот дознаа кој е вистинскиот Бог.</a:t>
            </a:r>
            <a:endParaRPr xmlns:a="http://schemas.openxmlformats.org/drawingml/2006/main" lang="ko-KR" altLang="en-US" sz="27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3" y="-27383"/>
            <a:ext cx="8250373"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„Мојсеј, оди веднаш од Египет со сите твои Израелци. Фараонот немаше друг избор освен да ги пушти.</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Денешна лекција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51126" y="544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41136" y="8787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34163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3600">
                <a:solidFill>
                  <a:schemeClr val="tx1">
                    <a:lumMod val="65000"/>
                    <a:lumOff val="35000"/>
                  </a:schemeClr>
                </a:solidFill>
              </a:rPr>
              <a:t>Фараонот мислеше дека тој е најсилен во игнорирањето на Бога.</a:t>
            </a:r>
            <a:r xmlns:a="http://schemas.openxmlformats.org/drawingml/2006/main">
              <a:rPr lang="mk"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a:p>
            <a:pPr xmlns:a="http://schemas.openxmlformats.org/drawingml/2006/main" algn="ctr"/>
            <a:r xmlns:a="http://schemas.openxmlformats.org/drawingml/2006/main">
              <a:rPr lang="mk" altLang="ko-KR" sz="3600">
                <a:solidFill>
                  <a:schemeClr val="tx1">
                    <a:lumMod val="65000"/>
                    <a:lumOff val="35000"/>
                  </a:schemeClr>
                </a:solidFill>
              </a:rPr>
              <a:t>Така, тој мораше да биде под големи катастрофи.</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k" altLang="ko-KR" sz="3600">
                <a:solidFill>
                  <a:schemeClr val="tx1">
                    <a:lumMod val="65000"/>
                    <a:lumOff val="35000"/>
                  </a:schemeClr>
                </a:solidFill>
              </a:rPr>
              <a:t>Мораме да признаеме дека Бог е Семоќен, а не ние.</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6579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2921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416320"/>
          </a:xfrm>
          <a:prstGeom prst="rect">
            <a:avLst/>
          </a:prstGeom>
          <a:noFill/>
        </p:spPr>
        <p:txBody>
          <a:bodyPr wrap="square" rtlCol="0">
            <a:spAutoFit/>
          </a:bodyPr>
          <a:lstStyle/>
          <a:p>
            <a:r xmlns:a="http://schemas.openxmlformats.org/drawingml/2006/main">
              <a:rPr lang="mk" altLang="ko-KR" sz="3600">
                <a:solidFill>
                  <a:schemeClr val="tx1">
                    <a:lumMod val="65000"/>
                    <a:lumOff val="35000"/>
                  </a:schemeClr>
                </a:solidFill>
              </a:rPr>
              <a:t>Кога виде Господ дека отиде да погледне, Бог го повика</a:t>
            </a:r>
          </a:p>
          <a:p>
            <a:r xmlns:a="http://schemas.openxmlformats.org/drawingml/2006/main">
              <a:rPr lang="mk" altLang="ko-KR" sz="3600">
                <a:solidFill>
                  <a:schemeClr val="tx1">
                    <a:lumMod val="65000"/>
                    <a:lumOff val="35000"/>
                  </a:schemeClr>
                </a:solidFill>
              </a:rPr>
              <a:t>од внатрешноста на грмушката,</a:t>
            </a:r>
          </a:p>
          <a:p>
            <a:r xmlns:a="http://schemas.openxmlformats.org/drawingml/2006/main">
              <a:rPr lang="mk" altLang="ko-KR" sz="3600">
                <a:solidFill>
                  <a:schemeClr val="tx1">
                    <a:lumMod val="65000"/>
                    <a:lumOff val="35000"/>
                  </a:schemeClr>
                </a:solidFill>
              </a:rPr>
              <a:t>"Мојсеј! Мојсеј!" А Мојсеј рече: „Еве ме!“</a:t>
            </a:r>
          </a:p>
          <a:p>
            <a:endParaRPr lang="en-US" altLang="ko-KR" sz="3600">
              <a:solidFill>
                <a:schemeClr val="tx1">
                  <a:lumMod val="65000"/>
                  <a:lumOff val="35000"/>
                </a:schemeClr>
              </a:solidFill>
            </a:endParaRPr>
          </a:p>
        </p:txBody>
      </p:sp>
      <p:sp>
        <p:nvSpPr>
          <p:cNvPr id="24" name="TextBox 23"/>
          <p:cNvSpPr txBox="1"/>
          <p:nvPr/>
        </p:nvSpPr>
        <p:spPr>
          <a:xfrm>
            <a:off x="4572000" y="5277887"/>
            <a:ext cx="3850654" cy="523220"/>
          </a:xfrm>
          <a:prstGeom prst="rect">
            <a:avLst/>
          </a:prstGeom>
          <a:noFill/>
        </p:spPr>
        <p:txBody>
          <a:bodyPr wrap="square" rtlCol="0">
            <a:spAutoFit/>
          </a:bodyPr>
          <a:lstStyle/>
          <a:p>
            <a:pPr xmlns:a="http://schemas.openxmlformats.org/drawingml/2006/main" algn="r"/>
            <a:r xmlns:a="http://schemas.openxmlformats.org/drawingml/2006/main">
              <a:rPr lang="mk" altLang="ko-KR" sz="2800">
                <a:solidFill>
                  <a:schemeClr val="tx1">
                    <a:lumMod val="65000"/>
                    <a:lumOff val="35000"/>
                  </a:schemeClr>
                </a:solidFill>
              </a:rPr>
              <a:t>Егзодус</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3:4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3200"/>
              <a:t>Бог?</a:t>
            </a:r>
            <a:r xmlns:a="http://schemas.openxmlformats.org/drawingml/2006/main">
              <a:rPr lang="m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rgbClr val="C00000"/>
                </a:solidFill>
              </a:rPr>
              <a:t>Бог..</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Бог е различен од идоли или други лажни богови.</a:t>
            </a:r>
          </a:p>
          <a:p>
            <a:r xmlns:a="http://schemas.openxmlformats.org/drawingml/2006/main">
              <a:rPr lang="mk" altLang="ko-KR" sz="3600">
                <a:solidFill>
                  <a:schemeClr val="tx1">
                    <a:lumMod val="65000"/>
                    <a:lumOff val="35000"/>
                  </a:schemeClr>
                </a:solidFill>
              </a:rPr>
              <a:t>Бог е жив и работи со Неговата моќна сила.</a:t>
            </a:r>
          </a:p>
        </p:txBody>
      </p:sp>
    </p:spTree>
    <p:extLst>
      <p:ext uri="{BB962C8B-B14F-4D97-AF65-F5344CB8AC3E}">
        <p14:creationId xmlns:p14="http://schemas.microsoft.com/office/powerpoint/2010/main" val="323739911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квиз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984551" y="8062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105592"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Колку катастрофи остави Бог над Египет?</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① </a:t>
            </a:r>
            <a:r xmlns:a="http://schemas.openxmlformats.org/drawingml/2006/main">
              <a:rPr lang="mk" altLang="ko-KR" sz="2800">
                <a:solidFill>
                  <a:schemeClr val="tx1">
                    <a:lumMod val="65000"/>
                    <a:lumOff val="35000"/>
                  </a:schemeClr>
                </a:solidFill>
              </a:rPr>
              <a:t>пет</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② </a:t>
            </a:r>
            <a:r xmlns:a="http://schemas.openxmlformats.org/drawingml/2006/main">
              <a:rPr lang="mk" altLang="ko-KR" sz="2800">
                <a:solidFill>
                  <a:schemeClr val="tx1">
                    <a:lumMod val="65000"/>
                    <a:lumOff val="35000"/>
                  </a:schemeClr>
                </a:solidFill>
              </a:rPr>
              <a:t>седум</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③ </a:t>
            </a:r>
            <a:r xmlns:a="http://schemas.openxmlformats.org/drawingml/2006/main">
              <a:rPr lang="mk" altLang="ko-KR" sz="2800">
                <a:solidFill>
                  <a:schemeClr val="tx1">
                    <a:lumMod val="65000"/>
                    <a:lumOff val="35000"/>
                  </a:schemeClr>
                </a:solidFill>
              </a:rPr>
              <a:t>дванаесет</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④ </a:t>
            </a:r>
            <a:r xmlns:a="http://schemas.openxmlformats.org/drawingml/2006/main">
              <a:rPr lang="mk" altLang="ko-KR" sz="2800">
                <a:solidFill>
                  <a:schemeClr val="tx1">
                    <a:lumMod val="65000"/>
                    <a:lumOff val="35000"/>
                  </a:schemeClr>
                </a:solidFill>
              </a:rPr>
              <a:t>десет</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rgbClr val="FF0000"/>
                </a:solidFill>
              </a:rPr>
              <a:t>④ </a:t>
            </a:r>
            <a:r xmlns:a="http://schemas.openxmlformats.org/drawingml/2006/main">
              <a:rPr lang="mk" altLang="ko-KR" sz="2800">
                <a:solidFill>
                  <a:srgbClr val="FF0000"/>
                </a:solidFill>
              </a:rPr>
              <a:t>десет</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5469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072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n-US" altLang="ko-KR" sz="3600">
              <a:solidFill>
                <a:schemeClr val="tx1">
                  <a:lumMod val="65000"/>
                  <a:lumOff val="35000"/>
                </a:schemeClr>
              </a:solidFill>
            </a:endParaRPr>
          </a:p>
          <a:p>
            <a:r xmlns:a="http://schemas.openxmlformats.org/drawingml/2006/main">
              <a:rPr lang="mk" altLang="ko-KR" sz="3600">
                <a:solidFill>
                  <a:schemeClr val="tx1">
                    <a:lumMod val="65000"/>
                    <a:lumOff val="35000"/>
                  </a:schemeClr>
                </a:solidFill>
              </a:rPr>
              <a:t>И Египќаните ќе познаат дека јас сум Господ кога ќе ја испружам својата рака против Египет и ќе ги изведам Израелците од него.</a:t>
            </a: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k" altLang="ko-KR" sz="2800">
                <a:solidFill>
                  <a:schemeClr val="tx1">
                    <a:lumMod val="65000"/>
                    <a:lumOff val="35000"/>
                  </a:schemeClr>
                </a:solidFill>
              </a:rPr>
              <a:t>Егзодус</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7:5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7526981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336" y="2009816"/>
            <a:ext cx="5044008" cy="393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b="1">
                <a:solidFill>
                  <a:schemeClr val="tx1">
                    <a:lumMod val="50000"/>
                    <a:lumOff val="50000"/>
                  </a:schemeClr>
                </a:solidFill>
              </a:rPr>
              <a:t>БР. 18</a:t>
            </a:r>
            <a:r xmlns:a="http://schemas.openxmlformats.org/drawingml/2006/main">
              <a:rPr lang="mk" altLang="en-US" b="1">
                <a:solidFill>
                  <a:schemeClr val="tx1">
                    <a:lumMod val="50000"/>
                    <a:lumOff val="50000"/>
                  </a:schemeClr>
                </a:solidFill>
              </a:rPr>
              <a:t> </a:t>
            </a:r>
            <a:r xmlns:a="http://schemas.openxmlformats.org/drawingml/2006/main">
              <a:rPr lang="mk" altLang="ko-KR" b="1">
                <a:solidFill>
                  <a:schemeClr val="tx1">
                    <a:lumMod val="50000"/>
                    <a:lumOff val="50000"/>
                  </a:schemeClr>
                </a:solidFill>
              </a:rPr>
              <a:t>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1202" y="3679303"/>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6603" y="1805028"/>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400"/>
              <a:t>Столб од облак</a:t>
            </a:r>
          </a:p>
          <a:p>
            <a:pPr xmlns:a="http://schemas.openxmlformats.org/drawingml/2006/main" algn="ctr"/>
            <a:r xmlns:a="http://schemas.openxmlformats.org/drawingml/2006/main">
              <a:rPr lang="mk" altLang="ko-KR" sz="4400"/>
              <a:t>и Огнен столб</a:t>
            </a:r>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Ден, Господ одеше пред нив во столб од облак за да ги води на патот, а ноќе во огнен столб за да им даде светлина, за да можат да патуваат дење или ноќе.</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k" altLang="ko-KR" sz="2800">
                <a:solidFill>
                  <a:schemeClr val="tx1">
                    <a:lumMod val="65000"/>
                    <a:lumOff val="35000"/>
                  </a:schemeClr>
                </a:solidFill>
              </a:rPr>
              <a:t>Излез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
            <a:ext cx="8183323" cy="5373216"/>
          </a:xfrm>
          <a:prstGeom prst="rect">
            <a:avLst/>
          </a:prstGeom>
        </p:spPr>
      </p:pic>
      <p:sp>
        <p:nvSpPr>
          <p:cNvPr id="5" name="TextBox 4"/>
          <p:cNvSpPr txBox="1"/>
          <p:nvPr/>
        </p:nvSpPr>
        <p:spPr>
          <a:xfrm>
            <a:off x="34404" y="5157192"/>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Израелскиот народ живеел во Египет 430 години. Тие го напуштиле Египет за да се вратат во ветената земја - Ханаан - на крајот на 430-те години.</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72" y="65243"/>
            <a:ext cx="8232456" cy="5445224"/>
          </a:xfrm>
          <a:prstGeom prst="rect">
            <a:avLst/>
          </a:prstGeom>
        </p:spPr>
      </p:pic>
      <p:sp>
        <p:nvSpPr>
          <p:cNvPr id="5" name="TextBox 4"/>
          <p:cNvSpPr txBox="1"/>
          <p:nvPr/>
        </p:nvSpPr>
        <p:spPr>
          <a:xfrm>
            <a:off x="26102" y="5661248"/>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„Како можеме да го добиеме вистинскиот пат?“, „Што ако на пат сретнеме лоши луѓе? Многу се загрижија.</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 y="10009"/>
            <a:ext cx="9113750" cy="5785245"/>
          </a:xfrm>
          <a:prstGeom prst="rect">
            <a:avLst/>
          </a:prstGeom>
        </p:spPr>
      </p:pic>
      <p:sp>
        <p:nvSpPr>
          <p:cNvPr id="4" name="TextBox 3"/>
          <p:cNvSpPr txBox="1"/>
          <p:nvPr/>
        </p:nvSpPr>
        <p:spPr>
          <a:xfrm>
            <a:off x="43716" y="5897950"/>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Во тоа време, Бог им покажал докази дека ги води. Тоа беше столбот на облакот.</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Ноќе, тој стана огнен столб. Вака Бог ги водел ноќ и ден.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4030"/>
            <a:ext cx="9127908" cy="5828792"/>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6973"/>
            <a:ext cx="8183323" cy="5462198"/>
          </a:xfrm>
          <a:prstGeom prst="rect">
            <a:avLst/>
          </a:prstGeom>
        </p:spPr>
      </p:pic>
      <p:sp>
        <p:nvSpPr>
          <p:cNvPr id="5" name="TextBox 4"/>
          <p:cNvSpPr txBox="1"/>
          <p:nvPr/>
        </p:nvSpPr>
        <p:spPr>
          <a:xfrm>
            <a:off x="90389" y="5301208"/>
            <a:ext cx="896322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400">
                <a:solidFill>
                  <a:schemeClr val="tx1">
                    <a:lumMod val="65000"/>
                    <a:lumOff val="35000"/>
                  </a:schemeClr>
                </a:solidFill>
              </a:rPr>
              <a:t>„Не се плашиме, зашто Бог е со нас! Израелците му се заблагодарија на Бога што ги водел со столбот од облак и со огнениот столб.</a:t>
            </a:r>
            <a:endParaRPr xmlns:a="http://schemas.openxmlformats.org/drawingml/2006/main" lang="ko-KR" altLang="en-US" sz="2400">
              <a:solidFill>
                <a:schemeClr val="tx1">
                  <a:lumMod val="65000"/>
                  <a:lumOff val="35000"/>
                </a:schemeClr>
              </a:solidFill>
            </a:endParaRPr>
          </a:p>
        </p:txBody>
      </p:sp>
    </p:spTree>
    <p:extLst>
      <p:ext uri="{BB962C8B-B14F-4D97-AF65-F5344CB8AC3E}">
        <p14:creationId xmlns:p14="http://schemas.microsoft.com/office/powerpoint/2010/main" val="27871247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29200"/>
            <a:ext cx="8963222" cy="1384995"/>
          </a:xfrm>
          <a:prstGeom prst="rect">
            <a:avLst/>
          </a:prstGeom>
          <a:noFill/>
        </p:spPr>
        <p:txBody>
          <a:bodyPr wrap="square" rtlCol="0">
            <a:spAutoFit/>
          </a:bodyPr>
          <a:lstStyle/>
          <a:p>
            <a:r xmlns:a="http://schemas.openxmlformats.org/drawingml/2006/main">
              <a:rPr lang="mk" altLang="ko-KR" sz="2800">
                <a:solidFill>
                  <a:schemeClr val="tx1">
                    <a:lumMod val="65000"/>
                    <a:lumOff val="35000"/>
                  </a:schemeClr>
                </a:solidFill>
              </a:rPr>
              <a:t>Еден ден, кога Мојсеј видел Египќанец како тепа Израелец, се налутил, застанал на страната на својот народ и го убил Египќанецот.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69" y="-1"/>
            <a:ext cx="7982461" cy="5301209"/>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a:t>
            </a:r>
            <a:r xmlns:a="http://schemas.openxmlformats.org/drawingml/2006/main">
              <a:rPr lang="mk" altLang="en-US" sz="4000">
                <a:solidFill>
                  <a:srgbClr val="FF0000"/>
                </a:solidFill>
              </a:rPr>
              <a:t> </a:t>
            </a:r>
            <a:r xmlns:a="http://schemas.openxmlformats.org/drawingml/2006/main">
              <a:rPr lang="mk" altLang="ko-KR" sz="4000">
                <a:solidFill>
                  <a:srgbClr val="FF0000"/>
                </a:solidFill>
              </a:rPr>
              <a:t>лекција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1643"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3600">
                <a:solidFill>
                  <a:schemeClr val="tx1">
                    <a:lumMod val="65000"/>
                    <a:lumOff val="35000"/>
                  </a:schemeClr>
                </a:solidFill>
              </a:rPr>
              <a:t>Кога многу Израелци преминале преку опасната пустина, Бог им покажал докази дека ги водел и ги заштитил со столбот од облак и со огнениот столб.</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k" altLang="ko-KR" sz="3600">
                <a:solidFill>
                  <a:schemeClr val="tx1">
                    <a:lumMod val="65000"/>
                    <a:lumOff val="35000"/>
                  </a:schemeClr>
                </a:solidFill>
              </a:rPr>
              <a:t>Сега, Бог е со мене и ме заштити. Да му благодариме на Бога.</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3200"/>
              <a:t>Бог?</a:t>
            </a:r>
            <a:r xmlns:a="http://schemas.openxmlformats.org/drawingml/2006/main">
              <a:rPr lang="m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rgbClr val="C00000"/>
                </a:solidFill>
              </a:rPr>
              <a:t>Бог..</a:t>
            </a:r>
            <a:endParaRPr xmlns:a="http://schemas.openxmlformats.org/drawingml/2006/main" lang="ko-KR" altLang="en-US" sz="3600">
              <a:solidFill>
                <a:srgbClr val="C00000"/>
              </a:solidFill>
            </a:endParaRPr>
          </a:p>
        </p:txBody>
      </p:sp>
      <p:sp>
        <p:nvSpPr>
          <p:cNvPr id="14" name="TextBox 13"/>
          <p:cNvSpPr txBox="1"/>
          <p:nvPr/>
        </p:nvSpPr>
        <p:spPr>
          <a:xfrm>
            <a:off x="395536" y="2683077"/>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Бог е секогаш со нас.</a:t>
            </a:r>
          </a:p>
          <a:p>
            <a:r xmlns:a="http://schemas.openxmlformats.org/drawingml/2006/main">
              <a:rPr lang="mk" altLang="ko-KR" sz="3600">
                <a:solidFill>
                  <a:schemeClr val="tx1">
                    <a:lumMod val="65000"/>
                    <a:lumOff val="35000"/>
                  </a:schemeClr>
                </a:solidFill>
              </a:rPr>
              <a:t>И нè штити дење и ноќе.</a:t>
            </a:r>
          </a:p>
        </p:txBody>
      </p:sp>
    </p:spTree>
    <p:extLst>
      <p:ext uri="{BB962C8B-B14F-4D97-AF65-F5344CB8AC3E}">
        <p14:creationId xmlns:p14="http://schemas.microsoft.com/office/powerpoint/2010/main" val="32373991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квиз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05426" y="8200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12882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Со што ги водел Бог кога израелскиот народ заминал од Египет?</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① </a:t>
            </a:r>
            <a:r xmlns:a="http://schemas.openxmlformats.org/drawingml/2006/main">
              <a:rPr lang="mk" altLang="ko-KR" sz="2800">
                <a:solidFill>
                  <a:schemeClr val="tx1">
                    <a:lumMod val="65000"/>
                    <a:lumOff val="35000"/>
                  </a:schemeClr>
                </a:solidFill>
              </a:rPr>
              <a:t>столб од облак и столб од оган</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② </a:t>
            </a:r>
            <a:r xmlns:a="http://schemas.openxmlformats.org/drawingml/2006/main">
              <a:rPr lang="mk" altLang="ko-KR" sz="2800">
                <a:solidFill>
                  <a:schemeClr val="tx1">
                    <a:lumMod val="65000"/>
                    <a:lumOff val="35000"/>
                  </a:schemeClr>
                </a:solidFill>
              </a:rPr>
              <a:t>птица и риба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③ </a:t>
            </a:r>
            <a:r xmlns:a="http://schemas.openxmlformats.org/drawingml/2006/main">
              <a:rPr lang="mk" altLang="ko-KR" sz="2800">
                <a:solidFill>
                  <a:schemeClr val="tx1">
                    <a:lumMod val="65000"/>
                    <a:lumOff val="35000"/>
                  </a:schemeClr>
                </a:solidFill>
              </a:rPr>
              <a:t>сонцето и месечината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7982" y="5148780"/>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④ </a:t>
            </a:r>
            <a:r xmlns:a="http://schemas.openxmlformats.org/drawingml/2006/main">
              <a:rPr lang="mk" altLang="ko-KR" sz="2800">
                <a:solidFill>
                  <a:schemeClr val="tx1">
                    <a:lumMod val="65000"/>
                    <a:lumOff val="35000"/>
                  </a:schemeClr>
                </a:solidFill>
              </a:rPr>
              <a:t>куче и мачка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rgbClr val="FF0000"/>
                </a:solidFill>
              </a:rPr>
              <a:t>① </a:t>
            </a:r>
            <a:r xmlns:a="http://schemas.openxmlformats.org/drawingml/2006/main">
              <a:rPr lang="mk" altLang="ko-KR" sz="2800">
                <a:solidFill>
                  <a:srgbClr val="FF0000"/>
                </a:solidFill>
              </a:rPr>
              <a:t>столб од облак и столб од оган</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97721" y="9049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4042"/>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Ден, Господ одеше пред нив во столб од облак за да ги води на патот, а ноќе во огнен столб за да им даде светлина, за да можат да патуваат дење или ноќе.</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k" altLang="ko-KR" sz="2800">
                <a:solidFill>
                  <a:schemeClr val="tx1">
                    <a:lumMod val="65000"/>
                    <a:lumOff val="35000"/>
                  </a:schemeClr>
                </a:solidFill>
              </a:rPr>
              <a:t>Излез 13:21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9049213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o\Desktop\bk\구약\080 copy.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10626" y="1340769"/>
            <a:ext cx="5044008" cy="49685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b="1">
                <a:solidFill>
                  <a:schemeClr val="tx1">
                    <a:lumMod val="50000"/>
                    <a:lumOff val="50000"/>
                  </a:schemeClr>
                </a:solidFill>
              </a:rPr>
              <a:t>Бр. 19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3"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6202" y="3788212"/>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t="65929"/>
          <a:stretch>
            <a:fillRect/>
          </a:stretch>
        </p:blipFill>
        <p:spPr bwMode="auto">
          <a:xfrm>
            <a:off x="764487" y="5529431"/>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34778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400"/>
              <a:t>Израелците минуваат низ поделеното море на суво</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Тогаш Мојсеј ја испружи раката над морето, и цела таа ноќ Господ го избрка морето со силен источен ветер и го претвори во суво. Водите беа поделени,</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k" altLang="ko-KR" sz="2800">
                <a:solidFill>
                  <a:schemeClr val="tx1">
                    <a:lumMod val="65000"/>
                    <a:lumOff val="35000"/>
                  </a:schemeClr>
                </a:solidFill>
              </a:rPr>
              <a:t>Егзодус</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14:</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05264"/>
          </a:xfrm>
          <a:prstGeom prst="rect">
            <a:avLst/>
          </a:prstGeom>
        </p:spPr>
      </p:pic>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Мојсеј и Израелците го сретнаа Црвеното Море на патот кон Ханаан.</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369487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8"/>
          </a:xfrm>
          <a:prstGeom prst="rect">
            <a:avLst/>
          </a:prstGeom>
        </p:spPr>
      </p:pic>
      <p:sp>
        <p:nvSpPr>
          <p:cNvPr id="5" name="TextBox 4"/>
          <p:cNvSpPr txBox="1"/>
          <p:nvPr/>
        </p:nvSpPr>
        <p:spPr>
          <a:xfrm>
            <a:off x="73274" y="5877272"/>
            <a:ext cx="8963222"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Египќанец ги натера Израелците да ги фати пак.</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11816" cy="5517232"/>
          </a:xfrm>
          <a:prstGeom prst="rect">
            <a:avLst/>
          </a:prstGeom>
        </p:spPr>
      </p:pic>
      <p:sp>
        <p:nvSpPr>
          <p:cNvPr id="4" name="TextBox 3"/>
          <p:cNvSpPr txBox="1"/>
          <p:nvPr/>
        </p:nvSpPr>
        <p:spPr>
          <a:xfrm>
            <a:off x="73274" y="550237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Потоа, се случи прекрасна работа! Бог дозволи Црвеното Море да се подели и Израелците да одат по суво.</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1461473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 y="-14569"/>
            <a:ext cx="9144000" cy="5315777"/>
          </a:xfrm>
          <a:prstGeom prst="rect">
            <a:avLst/>
          </a:prstGeom>
        </p:spPr>
      </p:pic>
      <p:sp>
        <p:nvSpPr>
          <p:cNvPr id="4" name="TextBox 3"/>
          <p:cNvSpPr txBox="1"/>
          <p:nvPr/>
        </p:nvSpPr>
        <p:spPr>
          <a:xfrm>
            <a:off x="114518" y="5459840"/>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Египетските војници ги туркаа, но морето повторно се врати, сите египетски војници беа поплавени во морето. Ниту еден од нив не преживеа.</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45127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05"/>
            <a:ext cx="9252520" cy="5402321"/>
          </a:xfrm>
          <a:prstGeom prst="rect">
            <a:avLst/>
          </a:prstGeom>
        </p:spPr>
      </p:pic>
      <p:sp>
        <p:nvSpPr>
          <p:cNvPr id="5" name="TextBox 4"/>
          <p:cNvSpPr txBox="1"/>
          <p:nvPr/>
        </p:nvSpPr>
        <p:spPr>
          <a:xfrm>
            <a:off x="90389" y="5477544"/>
            <a:ext cx="8963222" cy="1384995"/>
          </a:xfrm>
          <a:prstGeom prst="rect">
            <a:avLst/>
          </a:prstGeom>
          <a:noFill/>
        </p:spPr>
        <p:txBody>
          <a:bodyPr wrap="square" rtlCol="0">
            <a:spAutoFit/>
          </a:bodyPr>
          <a:lstStyle/>
          <a:p>
            <a:r xmlns:a="http://schemas.openxmlformats.org/drawingml/2006/main">
              <a:rPr lang="mk" altLang="ko-KR" sz="2800">
                <a:solidFill>
                  <a:schemeClr val="tx1">
                    <a:lumMod val="65000"/>
                    <a:lumOff val="35000"/>
                  </a:schemeClr>
                </a:solidFill>
              </a:rPr>
              <a:t>Кога фараонот слушна за тоа, Мојсеј се исплаши од него и побегна од Египетската палата и отиде да живее во пустината Мадијам.</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0300854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
            <a:ext cx="9144000" cy="5832647"/>
          </a:xfrm>
          <a:prstGeom prst="rect">
            <a:avLst/>
          </a:prstGeom>
        </p:spPr>
      </p:pic>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Му благодариме на Бога што не спаси! Сите Израелци со големо задоволство пееја радосни песни.</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7729391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Денешна лекција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218196" y="6856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3600">
                <a:solidFill>
                  <a:schemeClr val="tx1">
                    <a:lumMod val="65000"/>
                    <a:lumOff val="35000"/>
                  </a:schemeClr>
                </a:solidFill>
              </a:rPr>
              <a:t>Бог ги спасил Израелците од нивната очајна ситуација.</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k" altLang="ko-KR" sz="3600">
                <a:solidFill>
                  <a:schemeClr val="tx1">
                    <a:lumMod val="65000"/>
                    <a:lumOff val="35000"/>
                  </a:schemeClr>
                </a:solidFill>
              </a:rPr>
              <a:t>И јас бев во ситуација да умрам поради гревот, но Бог го испрати Исус да ме спаси!</a:t>
            </a:r>
          </a:p>
          <a:p>
            <a:pPr xmlns:a="http://schemas.openxmlformats.org/drawingml/2006/main" algn="ctr"/>
            <a:r xmlns:a="http://schemas.openxmlformats.org/drawingml/2006/main">
              <a:rPr lang="mk" altLang="ko-KR" sz="3600">
                <a:solidFill>
                  <a:schemeClr val="tx1">
                    <a:lumMod val="65000"/>
                    <a:lumOff val="35000"/>
                  </a:schemeClr>
                </a:solidFill>
              </a:rPr>
              <a:t>Господ ме спаси од вечна смрт!</a:t>
            </a:r>
          </a:p>
          <a:p>
            <a:pPr xmlns:a="http://schemas.openxmlformats.org/drawingml/2006/main" algn="ctr"/>
            <a:r xmlns:a="http://schemas.openxmlformats.org/drawingml/2006/main">
              <a:rPr lang="mk" altLang="ko-KR" sz="3600">
                <a:solidFill>
                  <a:schemeClr val="tx1">
                    <a:lumMod val="65000"/>
                    <a:lumOff val="35000"/>
                  </a:schemeClr>
                </a:solidFill>
              </a:rPr>
              <a:t>О, оче Боже, ти благодарам многу!</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48530847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3200"/>
              <a:t>Бог е?</a:t>
            </a:r>
            <a:r xmlns:a="http://schemas.openxmlformats.org/drawingml/2006/main">
              <a:rPr lang="m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rgbClr val="C00000"/>
                </a:solidFill>
              </a:rPr>
              <a:t>Бог.</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Бог е нашиот спасител кој го спасува својот народ на прекрасен начин.</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квиз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4507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6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Како Израелците поминале преку Црвеното Море?</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① </a:t>
            </a:r>
            <a:r xmlns:a="http://schemas.openxmlformats.org/drawingml/2006/main">
              <a:rPr lang="mk" altLang="ko-KR" sz="2800">
                <a:solidFill>
                  <a:schemeClr val="tx1">
                    <a:lumMod val="65000"/>
                    <a:lumOff val="35000"/>
                  </a:schemeClr>
                </a:solidFill>
              </a:rPr>
              <a:t>Бог им испрати голем брод.</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② </a:t>
            </a:r>
            <a:r xmlns:a="http://schemas.openxmlformats.org/drawingml/2006/main">
              <a:rPr lang="mk" altLang="ko-KR" sz="2800">
                <a:solidFill>
                  <a:schemeClr val="tx1">
                    <a:lumMod val="65000"/>
                    <a:lumOff val="35000"/>
                  </a:schemeClr>
                </a:solidFill>
              </a:rPr>
              <a:t>Бог им дозволи да одат по морската вода.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③ </a:t>
            </a:r>
            <a:r xmlns:a="http://schemas.openxmlformats.org/drawingml/2006/main">
              <a:rPr lang="mk" altLang="ko-KR" sz="2800">
                <a:solidFill>
                  <a:schemeClr val="tx1">
                    <a:lumMod val="65000"/>
                    <a:lumOff val="35000"/>
                  </a:schemeClr>
                </a:solidFill>
              </a:rPr>
              <a:t>Бог го подели Црвеното Море и ги остави да одат понатаму</a:t>
            </a:r>
          </a:p>
          <a:p>
            <a:r xmlns:a="http://schemas.openxmlformats.org/drawingml/2006/main">
              <a:rPr lang="mk" altLang="ko-KR" sz="2800">
                <a:solidFill>
                  <a:schemeClr val="tx1">
                    <a:lumMod val="65000"/>
                    <a:lumOff val="35000"/>
                  </a:schemeClr>
                </a:solidFill>
              </a:rPr>
              <a:t>сувата земја.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30044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④ </a:t>
            </a:r>
            <a:r xmlns:a="http://schemas.openxmlformats.org/drawingml/2006/main">
              <a:rPr lang="mk" altLang="ko-KR" sz="2800">
                <a:solidFill>
                  <a:schemeClr val="tx1">
                    <a:lumMod val="65000"/>
                    <a:lumOff val="35000"/>
                  </a:schemeClr>
                </a:solidFill>
              </a:rPr>
              <a:t>Бог нека летаат над морето.</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5471"/>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rgbClr val="FF0000"/>
                </a:solidFill>
              </a:rPr>
              <a:t>③ </a:t>
            </a:r>
            <a:r xmlns:a="http://schemas.openxmlformats.org/drawingml/2006/main">
              <a:rPr lang="mk" altLang="ko-KR" sz="2800">
                <a:solidFill>
                  <a:srgbClr val="FF0000"/>
                </a:solidFill>
              </a:rPr>
              <a:t>Бог го подели Црвеното Море и ги остави да одат понатаму</a:t>
            </a:r>
          </a:p>
          <a:p>
            <a:r xmlns:a="http://schemas.openxmlformats.org/drawingml/2006/main">
              <a:rPr lang="mk" altLang="ko-KR" sz="2800">
                <a:solidFill>
                  <a:srgbClr val="FF0000"/>
                </a:solidFill>
              </a:rPr>
              <a:t>сувата земја.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20560"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98129" y="597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Тогаш Мојсеј ја испружи раката над морето, и цела таа ноќ Господ го избрка морето со силен источен ветер и го претвори во суво. Водите беа поделени,</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k" altLang="ko-KR" sz="2800">
                <a:solidFill>
                  <a:schemeClr val="tx1">
                    <a:lumMod val="65000"/>
                    <a:lumOff val="35000"/>
                  </a:schemeClr>
                </a:solidFill>
              </a:rPr>
              <a:t>Егзодус</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14:</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21</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336521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b="1">
                <a:solidFill>
                  <a:schemeClr val="tx1">
                    <a:lumMod val="50000"/>
                    <a:lumOff val="50000"/>
                  </a:schemeClr>
                </a:solidFill>
              </a:rPr>
              <a:t>Бр. 20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186" y="1916832"/>
            <a:ext cx="3931114"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3600"/>
              <a:t>Бог Кој го испушти месото</a:t>
            </a:r>
            <a:endParaRPr xmlns:a="http://schemas.openxmlformats.org/drawingml/2006/main" lang="ko-KR" altLang="en-US" sz="36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962617"/>
            <a:ext cx="5364088" cy="3792407"/>
          </a:xfrm>
          <a:prstGeom prst="rect">
            <a:avLst/>
          </a:prstGeom>
        </p:spPr>
      </p:pic>
    </p:spTree>
    <p:extLst>
      <p:ext uri="{BB962C8B-B14F-4D97-AF65-F5344CB8AC3E}">
        <p14:creationId xmlns:p14="http://schemas.microsoft.com/office/powerpoint/2010/main" val="463262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58763"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bg1">
                    <a:lumMod val="50000"/>
                  </a:schemeClr>
                </a:solidFill>
              </a:rPr>
              <a:t>„Го слушнав роптањето на Израелците. Кажи им: „Во самрак ќе јадете месо, а наутро ќе се наситите со леб. Тогаш ќе знаете дека Јас сум Господ, вашиот Бог“.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k" altLang="ko-KR" sz="2800">
                <a:solidFill>
                  <a:schemeClr val="tx1">
                    <a:lumMod val="65000"/>
                    <a:lumOff val="35000"/>
                  </a:schemeClr>
                </a:solidFill>
              </a:rPr>
              <a:t>Егзодус</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Израелците немаа храна во пустината. Потоа роптаа против Мојсеј и Бога.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62" y="12941"/>
            <a:ext cx="8294675" cy="5864332"/>
          </a:xfrm>
          <a:prstGeom prst="rect">
            <a:avLst/>
          </a:prstGeom>
        </p:spPr>
      </p:pic>
    </p:spTree>
    <p:extLst>
      <p:ext uri="{BB962C8B-B14F-4D97-AF65-F5344CB8AC3E}">
        <p14:creationId xmlns:p14="http://schemas.microsoft.com/office/powerpoint/2010/main" val="245369487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Тогаш Господ му рече на Мојсеј. „Ќе ви фрлам храна од небото“.</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 y="0"/>
            <a:ext cx="8312978" cy="5877272"/>
          </a:xfrm>
          <a:prstGeom prst="rect">
            <a:avLst/>
          </a:prstGeom>
        </p:spPr>
      </p:pic>
    </p:spTree>
    <p:extLst>
      <p:ext uri="{BB962C8B-B14F-4D97-AF65-F5344CB8AC3E}">
        <p14:creationId xmlns:p14="http://schemas.microsoft.com/office/powerpoint/2010/main" val="303008548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Утрото на пустинскиот под се појавија тенки снегулки како мраз.</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 y="0"/>
            <a:ext cx="9144000" cy="5696744"/>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p>
            <a:r xmlns:a="http://schemas.openxmlformats.org/drawingml/2006/main">
              <a:rPr lang="mk" altLang="ko-KR" sz="2800">
                <a:solidFill>
                  <a:schemeClr val="tx1">
                    <a:lumMod val="65000"/>
                    <a:lumOff val="35000"/>
                  </a:schemeClr>
                </a:solidFill>
              </a:rPr>
              <a:t>Мојсеј живеел како овчар 40 години и на крајот наполнил 80 години.</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92" y="-11699"/>
            <a:ext cx="8335008" cy="5892480"/>
          </a:xfrm>
          <a:prstGeom prst="rect">
            <a:avLst/>
          </a:prstGeom>
        </p:spPr>
      </p:pic>
    </p:spTree>
    <p:extLst>
      <p:ext uri="{BB962C8B-B14F-4D97-AF65-F5344CB8AC3E}">
        <p14:creationId xmlns:p14="http://schemas.microsoft.com/office/powerpoint/2010/main" val="21461473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83" y="5301208"/>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Вечерта над нив налета потполошки и падна и го покри логорот. Ги собраа, зготвија и јадеа. Не гладуваа ниту во пустината.</a:t>
            </a:r>
            <a:endParaRPr xmlns:a="http://schemas.openxmlformats.org/drawingml/2006/main" lang="ko-KR" altLang="en-US" sz="2800">
              <a:solidFill>
                <a:schemeClr val="tx1">
                  <a:lumMod val="65000"/>
                  <a:lumOff val="35000"/>
                </a:schemeClr>
              </a:solidFill>
            </a:endParaRPr>
          </a:p>
        </p:txBody>
      </p:sp>
      <p:pic>
        <p:nvPicPr>
          <p:cNvPr id="2054" name="Picture 6" descr="http://thumbs.dreamstime.com/z/many-birds-flying-sky-silhouettes-pigeons-motion-blur-isolated-white-36555473.jpg"/>
          <p:cNvPicPr>
            <a:picLocks noChangeAspect="1" noChangeArrowheads="1"/>
          </p:cNvPicPr>
          <p:nvPr/>
        </p:nvPicPr>
        <p:blipFill>
          <a:blip r:embed="rId2">
            <a:extLst>
              <a:ext uri="{28A0092B-C50C-407E-A947-70E740481C1C}">
                <a14:useLocalDpi xmlns:a14="http://schemas.microsoft.com/office/drawing/2010/main" val="0"/>
              </a:ext>
            </a:extLst>
          </a:blip>
          <a:srcRect b="9874"/>
          <a:stretch>
            <a:fillRect/>
          </a:stretch>
        </p:blipFill>
        <p:spPr bwMode="auto">
          <a:xfrm>
            <a:off x="0" y="1"/>
            <a:ext cx="9144000" cy="4941168"/>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rcRect t="30137"/>
          <a:stretch>
            <a:fillRect/>
          </a:stretch>
        </p:blipFill>
        <p:spPr>
          <a:xfrm>
            <a:off x="3707904" y="2470585"/>
            <a:ext cx="5323754" cy="2629555"/>
          </a:xfrm>
          <a:prstGeom prst="rect">
            <a:avLst/>
          </a:prstGeom>
        </p:spPr>
      </p:pic>
    </p:spTree>
    <p:extLst>
      <p:ext uri="{BB962C8B-B14F-4D97-AF65-F5344CB8AC3E}">
        <p14:creationId xmlns:p14="http://schemas.microsoft.com/office/powerpoint/2010/main" val="1608050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05264"/>
            <a:ext cx="9054634"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600">
                <a:solidFill>
                  <a:schemeClr val="tx1">
                    <a:lumMod val="65000"/>
                    <a:lumOff val="35000"/>
                  </a:schemeClr>
                </a:solidFill>
              </a:rPr>
              <a:t>"Фала ти Боже!" Мојсеј и народот на Израел биле восхитени од Божјата семоќна моќ.</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4" y="0"/>
            <a:ext cx="8083959" cy="5715000"/>
          </a:xfrm>
          <a:prstGeom prst="rect">
            <a:avLst/>
          </a:prstGeom>
        </p:spPr>
      </p:pic>
    </p:spTree>
    <p:extLst>
      <p:ext uri="{BB962C8B-B14F-4D97-AF65-F5344CB8AC3E}">
        <p14:creationId xmlns:p14="http://schemas.microsoft.com/office/powerpoint/2010/main" val="12694173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Денешна лекција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3129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330890"/>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3600">
                <a:solidFill>
                  <a:schemeClr val="tx1">
                    <a:lumMod val="65000"/>
                    <a:lumOff val="35000"/>
                  </a:schemeClr>
                </a:solidFill>
              </a:rPr>
              <a:t>Бог им обезбедувал на својот народ секојдневна храна со неверојатен начин и Својата семоќна моќ дури и во пустината каде што не можеле да најдат.</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k" altLang="ko-KR" sz="3600">
                <a:solidFill>
                  <a:schemeClr val="tx1">
                    <a:lumMod val="65000"/>
                    <a:lumOff val="35000"/>
                  </a:schemeClr>
                </a:solidFill>
              </a:rPr>
              <a:t>Ние веруваме дека Бог верно ќе ни ги обезбеди нашите потреби со својот прекрасен пат.</a:t>
            </a:r>
          </a:p>
        </p:txBody>
      </p:sp>
    </p:spTree>
    <p:extLst>
      <p:ext uri="{BB962C8B-B14F-4D97-AF65-F5344CB8AC3E}">
        <p14:creationId xmlns:p14="http://schemas.microsoft.com/office/powerpoint/2010/main" val="34853084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3268" y="206953"/>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3200"/>
              <a:t>Бог е?</a:t>
            </a:r>
            <a:r xmlns:a="http://schemas.openxmlformats.org/drawingml/2006/main">
              <a:rPr lang="m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rgbClr val="C00000"/>
                </a:solidFill>
              </a:rPr>
              <a:t>Бог..</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Тој е прекрасен Бог кој однапред ги знае нашите потреби и им обезбедува Свој неверојатен начин.</a:t>
            </a:r>
          </a:p>
          <a:p>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квиз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79495" y="6146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0194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Што обезбедил Бог за својот гладен народ?</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① </a:t>
            </a:r>
            <a:r xmlns:a="http://schemas.openxmlformats.org/drawingml/2006/main">
              <a:rPr lang="mk" altLang="ko-KR" sz="2800">
                <a:solidFill>
                  <a:schemeClr val="tx1">
                    <a:lumMod val="65000"/>
                    <a:lumOff val="35000"/>
                  </a:schemeClr>
                </a:solidFill>
              </a:rPr>
              <a:t>Мана и препелица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② </a:t>
            </a:r>
            <a:r xmlns:a="http://schemas.openxmlformats.org/drawingml/2006/main">
              <a:rPr lang="mk" altLang="ko-KR" sz="2800">
                <a:solidFill>
                  <a:schemeClr val="tx1">
                    <a:lumMod val="65000"/>
                    <a:lumOff val="35000"/>
                  </a:schemeClr>
                </a:solidFill>
              </a:rPr>
              <a:t>Леб и млеко</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③ </a:t>
            </a:r>
            <a:r xmlns:a="http://schemas.openxmlformats.org/drawingml/2006/main">
              <a:rPr lang="mk" altLang="ko-KR" sz="2800">
                <a:solidFill>
                  <a:schemeClr val="tx1">
                    <a:lumMod val="65000"/>
                    <a:lumOff val="35000"/>
                  </a:schemeClr>
                </a:solidFill>
              </a:rPr>
              <a:t>Месо и вода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④ </a:t>
            </a:r>
            <a:r xmlns:a="http://schemas.openxmlformats.org/drawingml/2006/main">
              <a:rPr lang="mk" altLang="ko-KR" sz="2800">
                <a:solidFill>
                  <a:schemeClr val="tx1">
                    <a:lumMod val="65000"/>
                    <a:lumOff val="35000"/>
                  </a:schemeClr>
                </a:solidFill>
              </a:rPr>
              <a:t>ориз и супа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080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rgbClr val="FF0000"/>
                </a:solidFill>
              </a:rPr>
              <a:t>① </a:t>
            </a:r>
            <a:r xmlns:a="http://schemas.openxmlformats.org/drawingml/2006/main">
              <a:rPr lang="mk" altLang="ko-KR" sz="2800">
                <a:solidFill>
                  <a:srgbClr val="FF0000"/>
                </a:solidFill>
              </a:rPr>
              <a:t>Мана и препелица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2496744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241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6241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700808"/>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bg1">
                    <a:lumMod val="50000"/>
                  </a:schemeClr>
                </a:solidFill>
              </a:rPr>
              <a:t>„Го слушнав роптањето на Израелците. Кажи им: „Во самрак ќе јадете месо, а наутро ќе се наситите со леб. Тогаш ќе знаете дека Јас сум Господ, вашиот Бог“. "</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k" altLang="ko-KR" sz="2800">
                <a:solidFill>
                  <a:schemeClr val="tx1">
                    <a:lumMod val="65000"/>
                    <a:lumOff val="35000"/>
                  </a:schemeClr>
                </a:solidFill>
              </a:rPr>
              <a:t>Егзодус</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16:12</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432707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p>
            <a:r xmlns:a="http://schemas.openxmlformats.org/drawingml/2006/main">
              <a:rPr lang="mk" altLang="ko-KR" b="1">
                <a:solidFill>
                  <a:schemeClr val="tx1">
                    <a:lumMod val="50000"/>
                    <a:lumOff val="50000"/>
                  </a:schemeClr>
                </a:solidFill>
              </a:rPr>
              <a:t>бр.</a:t>
            </a:r>
            <a:r xmlns:a="http://schemas.openxmlformats.org/drawingml/2006/main">
              <a:rPr lang="mk" altLang="en-US" b="1">
                <a:solidFill>
                  <a:schemeClr val="tx1">
                    <a:lumMod val="50000"/>
                    <a:lumOff val="50000"/>
                  </a:schemeClr>
                </a:solidFill>
              </a:rPr>
              <a:t> </a:t>
            </a:r>
            <a:r xmlns:a="http://schemas.openxmlformats.org/drawingml/2006/main">
              <a:rPr lang="mk" altLang="ko-KR" b="1">
                <a:solidFill>
                  <a:schemeClr val="tx1">
                    <a:lumMod val="50000"/>
                    <a:lumOff val="50000"/>
                  </a:schemeClr>
                </a:solidFill>
              </a:rPr>
              <a:t>21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4176464" cy="1323439"/>
          </a:xfrm>
          <a:prstGeom prst="rect">
            <a:avLst/>
          </a:prstGeom>
          <a:noFill/>
        </p:spPr>
        <p:txBody>
          <a:bodyPr wrap="square" rtlCol="0">
            <a:spAutoFit/>
          </a:bodyPr>
          <a:lstStyle/>
          <a:p>
            <a:pPr xmlns:a="http://schemas.openxmlformats.org/drawingml/2006/main" algn="ctr"/>
            <a:r xmlns:a="http://schemas.openxmlformats.org/drawingml/2006/main">
              <a:rPr lang="mk" altLang="ko-KR" sz="4000"/>
              <a:t>Десетте заповеди</a:t>
            </a:r>
            <a:endParaRPr xmlns:a="http://schemas.openxmlformats.org/drawingml/2006/main" lang="ko-KR" altLang="en-US"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982740"/>
            <a:ext cx="4929496" cy="3606522"/>
          </a:xfrm>
          <a:prstGeom prst="rect">
            <a:avLst/>
          </a:prstGeom>
        </p:spPr>
      </p:pic>
    </p:spTree>
    <p:extLst>
      <p:ext uri="{BB962C8B-B14F-4D97-AF65-F5344CB8AC3E}">
        <p14:creationId xmlns:p14="http://schemas.microsoft.com/office/powerpoint/2010/main" val="2335076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mk" altLang="ko-KR" sz="3600">
                <a:solidFill>
                  <a:schemeClr val="tx1">
                    <a:lumMod val="65000"/>
                    <a:lumOff val="35000"/>
                  </a:schemeClr>
                </a:solidFill>
              </a:rPr>
              <a:t>Мојсеј беше таму кај Господа четириесет дена и четириесет ноќи без да јаде</a:t>
            </a:r>
          </a:p>
          <a:p>
            <a:r xmlns:a="http://schemas.openxmlformats.org/drawingml/2006/main">
              <a:rPr lang="mk" altLang="ko-KR" sz="3600">
                <a:solidFill>
                  <a:schemeClr val="tx1">
                    <a:lumMod val="65000"/>
                    <a:lumOff val="35000"/>
                  </a:schemeClr>
                </a:solidFill>
              </a:rPr>
              <a:t>леб или вода за пиење. И на плочите ги напиша зборовите на заветот - Десетте заповеди.</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mk" altLang="ko-KR" sz="2800">
                <a:solidFill>
                  <a:schemeClr val="tx1">
                    <a:lumMod val="65000"/>
                    <a:lumOff val="35000"/>
                  </a:schemeClr>
                </a:solidFill>
              </a:rPr>
              <a:t>Излез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4570320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8" y="5445224"/>
            <a:ext cx="8963222" cy="1384995"/>
          </a:xfrm>
          <a:prstGeom prst="rect">
            <a:avLst/>
          </a:prstGeom>
          <a:noFill/>
        </p:spPr>
        <p:txBody>
          <a:bodyPr wrap="square" rtlCol="0">
            <a:spAutoFit/>
          </a:bodyPr>
          <a:lstStyle/>
          <a:p>
            <a:r xmlns:a="http://schemas.openxmlformats.org/drawingml/2006/main">
              <a:rPr lang="mk" altLang="ko-KR" sz="2800">
                <a:solidFill>
                  <a:schemeClr val="tx1">
                    <a:lumMod val="65000"/>
                    <a:lumOff val="35000"/>
                  </a:schemeClr>
                </a:solidFill>
              </a:rPr>
              <a:t>Народот на Израелците пристигна на планината Хорив (планината Синај). Славата на Господ Бог беше полна на Мон Синај (планината Хориб).</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5445225"/>
          </a:xfrm>
          <a:prstGeom prst="rect">
            <a:avLst/>
          </a:prstGeom>
        </p:spPr>
      </p:pic>
    </p:spTree>
    <p:extLst>
      <p:ext uri="{BB962C8B-B14F-4D97-AF65-F5344CB8AC3E}">
        <p14:creationId xmlns:p14="http://schemas.microsoft.com/office/powerpoint/2010/main" val="28690761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33" y="6995"/>
            <a:ext cx="8183932" cy="5798269"/>
          </a:xfrm>
          <a:prstGeom prst="rect">
            <a:avLst/>
          </a:prstGeom>
        </p:spPr>
      </p:pic>
      <p:sp>
        <p:nvSpPr>
          <p:cNvPr id="5" name="TextBox 4"/>
          <p:cNvSpPr txBox="1"/>
          <p:nvPr/>
        </p:nvSpPr>
        <p:spPr>
          <a:xfrm>
            <a:off x="73274" y="5787261"/>
            <a:ext cx="8963222" cy="954107"/>
          </a:xfrm>
          <a:prstGeom prst="rect">
            <a:avLst/>
          </a:prstGeom>
          <a:noFill/>
        </p:spPr>
        <p:txBody>
          <a:bodyPr wrap="square" rtlCol="0">
            <a:spAutoFit/>
          </a:bodyPr>
          <a:lstStyle/>
          <a:p>
            <a:r xmlns:a="http://schemas.openxmlformats.org/drawingml/2006/main">
              <a:rPr lang="mk" altLang="ko-KR" sz="2800">
                <a:solidFill>
                  <a:schemeClr val="tx1">
                    <a:lumMod val="65000"/>
                    <a:lumOff val="35000"/>
                  </a:schemeClr>
                </a:solidFill>
              </a:rPr>
              <a:t>Бог му рече на Мојсеј: „Качете се кај мене на планината“. Мојсеј се искачи на планината Божја.</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19213251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98" y="5517232"/>
            <a:ext cx="9054634" cy="1384995"/>
          </a:xfrm>
          <a:prstGeom prst="rect">
            <a:avLst/>
          </a:prstGeom>
          <a:noFill/>
        </p:spPr>
        <p:txBody>
          <a:bodyPr wrap="square" rtlCol="0">
            <a:spAutoFit/>
          </a:bodyPr>
          <a:lstStyle/>
          <a:p>
            <a:r xmlns:a="http://schemas.openxmlformats.org/drawingml/2006/main">
              <a:rPr lang="mk" altLang="ko-KR" sz="2800">
                <a:solidFill>
                  <a:schemeClr val="tx1">
                    <a:lumMod val="65000"/>
                    <a:lumOff val="35000"/>
                  </a:schemeClr>
                </a:solidFill>
              </a:rPr>
              <a:t>Еден ден, Бог го повика во запалената грмушка и му рече. „Те испраќам кај фараонот за да го спасиш мојот народ Израелците од Египет“.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712"/>
            <a:ext cx="9144000" cy="5545944"/>
          </a:xfrm>
          <a:prstGeom prst="rect">
            <a:avLst/>
          </a:prstGeom>
        </p:spPr>
      </p:pic>
    </p:spTree>
    <p:extLst>
      <p:ext uri="{BB962C8B-B14F-4D97-AF65-F5344CB8AC3E}">
        <p14:creationId xmlns:p14="http://schemas.microsoft.com/office/powerpoint/2010/main" val="257451277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6021288"/>
            <a:ext cx="9054634" cy="523220"/>
          </a:xfrm>
          <a:prstGeom prst="rect">
            <a:avLst/>
          </a:prstGeom>
          <a:noFill/>
        </p:spPr>
        <p:txBody>
          <a:bodyPr wrap="square" rtlCol="0">
            <a:spAutoFit/>
          </a:bodyPr>
          <a:lstStyle/>
          <a:p>
            <a:r xmlns:a="http://schemas.openxmlformats.org/drawingml/2006/main">
              <a:rPr lang="mk" altLang="ko-KR" sz="2800">
                <a:solidFill>
                  <a:schemeClr val="tx1">
                    <a:lumMod val="65000"/>
                    <a:lumOff val="35000"/>
                  </a:schemeClr>
                </a:solidFill>
              </a:rPr>
              <a:t>Господ Бог се сретна на планината Хорив.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43" y="-11699"/>
            <a:ext cx="8316906" cy="5892480"/>
          </a:xfrm>
          <a:prstGeom prst="rect">
            <a:avLst/>
          </a:prstGeom>
        </p:spPr>
      </p:pic>
    </p:spTree>
    <p:extLst>
      <p:ext uri="{BB962C8B-B14F-4D97-AF65-F5344CB8AC3E}">
        <p14:creationId xmlns:p14="http://schemas.microsoft.com/office/powerpoint/2010/main" val="125769555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5473005"/>
            <a:ext cx="9054634" cy="1384995"/>
          </a:xfrm>
          <a:prstGeom prst="rect">
            <a:avLst/>
          </a:prstGeom>
          <a:noFill/>
        </p:spPr>
        <p:txBody>
          <a:bodyPr wrap="square" rtlCol="0">
            <a:spAutoFit/>
          </a:bodyPr>
          <a:lstStyle/>
          <a:p>
            <a:r xmlns:a="http://schemas.openxmlformats.org/drawingml/2006/main">
              <a:rPr lang="mk" altLang="ko-KR" sz="2800">
                <a:solidFill>
                  <a:schemeClr val="tx1">
                    <a:lumMod val="65000"/>
                    <a:lumOff val="35000"/>
                  </a:schemeClr>
                </a:solidFill>
              </a:rPr>
              <a:t>Бог му ги дал на Мојсеј камените плочи. Бог ги напишал законите и заповедите за Израелците да ги држат - Десетте заповеди.</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8712"/>
            <a:ext cx="8352928" cy="5041888"/>
          </a:xfrm>
          <a:prstGeom prst="rect">
            <a:avLst/>
          </a:prstGeom>
        </p:spPr>
      </p:pic>
    </p:spTree>
    <p:extLst>
      <p:ext uri="{BB962C8B-B14F-4D97-AF65-F5344CB8AC3E}">
        <p14:creationId xmlns:p14="http://schemas.microsoft.com/office/powerpoint/2010/main" val="118226066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5338"/>
            <a:ext cx="9054634" cy="1292662"/>
          </a:xfrm>
          <a:prstGeom prst="rect">
            <a:avLst/>
          </a:prstGeom>
          <a:noFill/>
        </p:spPr>
        <p:txBody>
          <a:bodyPr wrap="square" rtlCol="0">
            <a:spAutoFit/>
          </a:bodyPr>
          <a:lstStyle/>
          <a:p>
            <a:r xmlns:a="http://schemas.openxmlformats.org/drawingml/2006/main">
              <a:rPr lang="mk" altLang="ko-KR" sz="2600">
                <a:solidFill>
                  <a:schemeClr val="tx1">
                    <a:lumMod val="65000"/>
                    <a:lumOff val="35000"/>
                  </a:schemeClr>
                </a:solidFill>
              </a:rPr>
              <a:t>„Ти благодарам, Господи, што ни ги даде законите“.</a:t>
            </a:r>
          </a:p>
          <a:p>
            <a:r xmlns:a="http://schemas.openxmlformats.org/drawingml/2006/main">
              <a:rPr lang="mk" altLang="ko-KR" sz="2600">
                <a:solidFill>
                  <a:schemeClr val="tx1">
                    <a:lumMod val="65000"/>
                    <a:lumOff val="35000"/>
                  </a:schemeClr>
                </a:solidFill>
              </a:rPr>
              <a:t>Мојсеј мислеше: „Ќе ги избавам и ќе ги научам овие драгоцени Десет заповеди“.</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99"/>
            <a:ext cx="9127908" cy="5344517"/>
          </a:xfrm>
          <a:prstGeom prst="rect">
            <a:avLst/>
          </a:prstGeom>
        </p:spPr>
      </p:pic>
    </p:spTree>
    <p:extLst>
      <p:ext uri="{BB962C8B-B14F-4D97-AF65-F5344CB8AC3E}">
        <p14:creationId xmlns:p14="http://schemas.microsoft.com/office/powerpoint/2010/main" val="82200494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k" altLang="ko-KR" sz="4000">
                <a:solidFill>
                  <a:srgbClr val="FF0000"/>
                </a:solidFill>
              </a:rPr>
              <a:t>Денешна лекција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324611" y="4958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835696" y="8332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2238" y="1788542"/>
            <a:ext cx="8208912" cy="3539430"/>
          </a:xfrm>
          <a:prstGeom prst="rect">
            <a:avLst/>
          </a:prstGeom>
          <a:noFill/>
        </p:spPr>
        <p:txBody>
          <a:bodyPr wrap="square" rtlCol="0">
            <a:spAutoFit/>
          </a:bodyPr>
          <a:lstStyle/>
          <a:p>
            <a:pPr xmlns:a="http://schemas.openxmlformats.org/drawingml/2006/main" algn="ctr"/>
            <a:r xmlns:a="http://schemas.openxmlformats.org/drawingml/2006/main">
              <a:rPr lang="mk" altLang="ko-KR" sz="3200">
                <a:solidFill>
                  <a:schemeClr val="tx1">
                    <a:lumMod val="65000"/>
                    <a:lumOff val="35000"/>
                  </a:schemeClr>
                </a:solidFill>
              </a:rPr>
              <a:t>Десетте заповеди се скапоцените прописи што Бог ги дал за нашиот живот.</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k" altLang="ko-KR" sz="3200">
                <a:solidFill>
                  <a:schemeClr val="tx1">
                    <a:lumMod val="65000"/>
                    <a:lumOff val="35000"/>
                  </a:schemeClr>
                </a:solidFill>
              </a:rPr>
              <a:t>Кога ги почитуваме Божјите закони, Бог ќе биде задоволен од нашиот живот.</a:t>
            </a:r>
          </a:p>
          <a:p>
            <a:pPr algn="ctr"/>
            <a:endParaRPr lang="en-US" altLang="ko-KR" sz="3200">
              <a:solidFill>
                <a:schemeClr val="tx1">
                  <a:lumMod val="65000"/>
                  <a:lumOff val="35000"/>
                </a:schemeClr>
              </a:solidFill>
            </a:endParaRPr>
          </a:p>
          <a:p>
            <a:pPr algn="ctr"/>
            <a:endParaRPr lang="en-US" altLang="ko-KR" sz="3200">
              <a:solidFill>
                <a:schemeClr val="tx1">
                  <a:lumMod val="65000"/>
                  <a:lumOff val="35000"/>
                </a:schemeClr>
              </a:solidFill>
            </a:endParaRPr>
          </a:p>
        </p:txBody>
      </p:sp>
    </p:spTree>
    <p:extLst>
      <p:ext uri="{BB962C8B-B14F-4D97-AF65-F5344CB8AC3E}">
        <p14:creationId xmlns:p14="http://schemas.microsoft.com/office/powerpoint/2010/main" val="137382834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mk" altLang="ko-KR" sz="3200"/>
              <a:t>Бог?</a:t>
            </a:r>
            <a:r xmlns:a="http://schemas.openxmlformats.org/drawingml/2006/main">
              <a:rPr lang="m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mk" altLang="ko-KR" sz="3600">
                <a:solidFill>
                  <a:srgbClr val="C00000"/>
                </a:solidFill>
              </a:rPr>
              <a:t>Бог</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862322"/>
          </a:xfrm>
          <a:prstGeom prst="rect">
            <a:avLst/>
          </a:prstGeom>
          <a:noFill/>
        </p:spPr>
        <p:txBody>
          <a:bodyPr wrap="square" rtlCol="0">
            <a:spAutoFit/>
          </a:bodyPr>
          <a:lstStyle/>
          <a:p>
            <a:r xmlns:a="http://schemas.openxmlformats.org/drawingml/2006/main">
              <a:rPr lang="mk" altLang="ko-KR" sz="3600">
                <a:solidFill>
                  <a:schemeClr val="tx1">
                    <a:lumMod val="65000"/>
                    <a:lumOff val="35000"/>
                  </a:schemeClr>
                </a:solidFill>
              </a:rPr>
              <a:t>Бог ни ги дал законите и Десетте заповеди.</a:t>
            </a:r>
          </a:p>
          <a:p>
            <a:endParaRPr lang="en-US" altLang="ko-KR" sz="3600">
              <a:solidFill>
                <a:schemeClr val="tx1">
                  <a:lumMod val="65000"/>
                  <a:lumOff val="35000"/>
                </a:schemeClr>
              </a:solidFill>
            </a:endParaRPr>
          </a:p>
          <a:p>
            <a:r xmlns:a="http://schemas.openxmlformats.org/drawingml/2006/main">
              <a:rPr lang="mk" altLang="ko-KR" sz="3600">
                <a:solidFill>
                  <a:schemeClr val="tx1">
                    <a:lumMod val="65000"/>
                    <a:lumOff val="35000"/>
                  </a:schemeClr>
                </a:solidFill>
              </a:rPr>
              <a:t>Бог ни се покажа себеси преку овие закони и заповеди.</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41377804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p>
            <a:pPr xmlns:a="http://schemas.openxmlformats.org/drawingml/2006/main" algn="ctr"/>
            <a:r xmlns:a="http://schemas.openxmlformats.org/drawingml/2006/main">
              <a:rPr lang="mk" altLang="ko-KR" sz="4000">
                <a:solidFill>
                  <a:srgbClr val="FF0000"/>
                </a:solidFill>
              </a:rPr>
              <a:t>Денешниот квиз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64160"/>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146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077218"/>
          </a:xfrm>
          <a:prstGeom prst="rect">
            <a:avLst/>
          </a:prstGeom>
          <a:noFill/>
        </p:spPr>
        <p:txBody>
          <a:bodyPr wrap="square" rtlCol="0">
            <a:spAutoFit/>
          </a:bodyPr>
          <a:lstStyle/>
          <a:p>
            <a:r xmlns:a="http://schemas.openxmlformats.org/drawingml/2006/main">
              <a:rPr lang="mk" altLang="ko-KR" sz="3200">
                <a:solidFill>
                  <a:schemeClr val="tx1">
                    <a:lumMod val="65000"/>
                    <a:lumOff val="35000"/>
                  </a:schemeClr>
                </a:solidFill>
              </a:rPr>
              <a:t>Каде Бог ги напишал десетте заповеди?</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p>
            <a:r xmlns:a="http://schemas.openxmlformats.org/drawingml/2006/main">
              <a:rPr lang="mk" altLang="en-US" sz="2800">
                <a:solidFill>
                  <a:schemeClr val="tx1">
                    <a:lumMod val="65000"/>
                    <a:lumOff val="35000"/>
                  </a:schemeClr>
                </a:solidFill>
              </a:rPr>
              <a:t>① </a:t>
            </a:r>
            <a:r xmlns:a="http://schemas.openxmlformats.org/drawingml/2006/main">
              <a:rPr lang="mk" altLang="ko-KR" sz="2800">
                <a:solidFill>
                  <a:schemeClr val="tx1">
                    <a:lumMod val="65000"/>
                    <a:lumOff val="35000"/>
                  </a:schemeClr>
                </a:solidFill>
              </a:rPr>
              <a:t>Дрвена таблета</a:t>
            </a:r>
            <a:r xmlns:a="http://schemas.openxmlformats.org/drawingml/2006/main">
              <a:rPr lang="mk" altLang="en-US" sz="2800">
                <a:solidFill>
                  <a:schemeClr val="tx1">
                    <a:lumMod val="65000"/>
                    <a:lumOff val="35000"/>
                  </a:schemeClr>
                </a:solidFill>
              </a:rPr>
              <a:t> </a:t>
            </a:r>
          </a:p>
        </p:txBody>
      </p:sp>
      <p:sp>
        <p:nvSpPr>
          <p:cNvPr id="16" name="TextBox 15"/>
          <p:cNvSpPr txBox="1"/>
          <p:nvPr/>
        </p:nvSpPr>
        <p:spPr>
          <a:xfrm>
            <a:off x="323528" y="3553852"/>
            <a:ext cx="8424936" cy="523220"/>
          </a:xfrm>
          <a:prstGeom prst="rect">
            <a:avLst/>
          </a:prstGeom>
          <a:noFill/>
        </p:spPr>
        <p:txBody>
          <a:bodyPr wrap="square" rtlCol="0">
            <a:spAutoFit/>
          </a:bodyPr>
          <a:lstStyle/>
          <a:p>
            <a:r xmlns:a="http://schemas.openxmlformats.org/drawingml/2006/main">
              <a:rPr lang="mk" altLang="en-US" sz="2800">
                <a:solidFill>
                  <a:schemeClr val="tx1">
                    <a:lumMod val="65000"/>
                    <a:lumOff val="35000"/>
                  </a:schemeClr>
                </a:solidFill>
              </a:rPr>
              <a:t>② </a:t>
            </a:r>
            <a:r xmlns:a="http://schemas.openxmlformats.org/drawingml/2006/main">
              <a:rPr lang="mk" altLang="ko-KR" sz="2800">
                <a:solidFill>
                  <a:schemeClr val="tx1">
                    <a:lumMod val="65000"/>
                    <a:lumOff val="35000"/>
                  </a:schemeClr>
                </a:solidFill>
              </a:rPr>
              <a:t>Кал</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таблета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p>
            <a:r xmlns:a="http://schemas.openxmlformats.org/drawingml/2006/main">
              <a:rPr lang="mk" altLang="en-US" sz="2800">
                <a:solidFill>
                  <a:schemeClr val="tx1">
                    <a:lumMod val="65000"/>
                    <a:lumOff val="35000"/>
                  </a:schemeClr>
                </a:solidFill>
              </a:rPr>
              <a:t>③ </a:t>
            </a:r>
            <a:r xmlns:a="http://schemas.openxmlformats.org/drawingml/2006/main">
              <a:rPr lang="mk" altLang="ko-KR" sz="2800">
                <a:solidFill>
                  <a:schemeClr val="tx1">
                    <a:lumMod val="65000"/>
                    <a:lumOff val="35000"/>
                  </a:schemeClr>
                </a:solidFill>
              </a:rPr>
              <a:t>Хартија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p>
            <a:r xmlns:a="http://schemas.openxmlformats.org/drawingml/2006/main">
              <a:rPr lang="mk" altLang="en-US" sz="2800">
                <a:solidFill>
                  <a:schemeClr val="tx1">
                    <a:lumMod val="65000"/>
                    <a:lumOff val="35000"/>
                  </a:schemeClr>
                </a:solidFill>
              </a:rPr>
              <a:t>④ </a:t>
            </a:r>
            <a:r xmlns:a="http://schemas.openxmlformats.org/drawingml/2006/main">
              <a:rPr lang="mk" altLang="ko-KR" sz="2800">
                <a:solidFill>
                  <a:schemeClr val="tx1">
                    <a:lumMod val="65000"/>
                    <a:lumOff val="35000"/>
                  </a:schemeClr>
                </a:solidFill>
              </a:rPr>
              <a:t>Камена таблета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rtlCol="0">
            <a:spAutoFit/>
          </a:bodyPr>
          <a:lstStyle/>
          <a:p>
            <a:r xmlns:a="http://schemas.openxmlformats.org/drawingml/2006/main">
              <a:rPr lang="mk" altLang="en-US" sz="2800">
                <a:solidFill>
                  <a:srgbClr val="FF0000"/>
                </a:solidFill>
              </a:rPr>
              <a:t>④ </a:t>
            </a:r>
            <a:r xmlns:a="http://schemas.openxmlformats.org/drawingml/2006/main">
              <a:rPr lang="mk" altLang="ko-KR" sz="2800">
                <a:solidFill>
                  <a:srgbClr val="FF0000"/>
                </a:solidFill>
              </a:rPr>
              <a:t>Камена таблета</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377794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5911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8056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p>
            <a:r xmlns:a="http://schemas.openxmlformats.org/drawingml/2006/main">
              <a:rPr lang="mk" altLang="ko-KR" sz="3600">
                <a:solidFill>
                  <a:schemeClr val="tx1">
                    <a:lumMod val="65000"/>
                    <a:lumOff val="35000"/>
                  </a:schemeClr>
                </a:solidFill>
              </a:rPr>
              <a:t>Мојсеј беше таму кај Господа четириесет дена и четириесет ноќи без да јаде</a:t>
            </a:r>
          </a:p>
          <a:p>
            <a:r xmlns:a="http://schemas.openxmlformats.org/drawingml/2006/main">
              <a:rPr lang="mk" altLang="ko-KR" sz="3600">
                <a:solidFill>
                  <a:schemeClr val="tx1">
                    <a:lumMod val="65000"/>
                    <a:lumOff val="35000"/>
                  </a:schemeClr>
                </a:solidFill>
              </a:rPr>
              <a:t>леб или вода за пиење. И на плочите ги напиша зборовите на заветот - Десетте заповеди.</a:t>
            </a:r>
          </a:p>
        </p:txBody>
      </p:sp>
      <p:sp>
        <p:nvSpPr>
          <p:cNvPr id="24" name="TextBox 23"/>
          <p:cNvSpPr txBox="1"/>
          <p:nvPr/>
        </p:nvSpPr>
        <p:spPr>
          <a:xfrm>
            <a:off x="4932040" y="4922004"/>
            <a:ext cx="3850654" cy="523220"/>
          </a:xfrm>
          <a:prstGeom prst="rect">
            <a:avLst/>
          </a:prstGeom>
          <a:noFill/>
        </p:spPr>
        <p:txBody>
          <a:bodyPr wrap="square" rtlCol="0">
            <a:spAutoFit/>
          </a:bodyPr>
          <a:lstStyle/>
          <a:p>
            <a:pPr xmlns:a="http://schemas.openxmlformats.org/drawingml/2006/main" algn="r"/>
            <a:r xmlns:a="http://schemas.openxmlformats.org/drawingml/2006/main">
              <a:rPr lang="mk" altLang="ko-KR" sz="2800">
                <a:solidFill>
                  <a:schemeClr val="tx1">
                    <a:lumMod val="65000"/>
                    <a:lumOff val="35000"/>
                  </a:schemeClr>
                </a:solidFill>
              </a:rPr>
              <a:t>Излез 34:28</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6324980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b="1">
                <a:solidFill>
                  <a:schemeClr val="tx1">
                    <a:lumMod val="50000"/>
                    <a:lumOff val="50000"/>
                  </a:schemeClr>
                </a:solidFill>
              </a:rPr>
              <a:t>Бр. 22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400"/>
              <a:t>Златното теле</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016" y="1831583"/>
            <a:ext cx="5364088" cy="3792550"/>
          </a:xfrm>
          <a:prstGeom prst="rect">
            <a:avLst/>
          </a:prstGeom>
        </p:spPr>
      </p:pic>
    </p:spTree>
    <p:extLst>
      <p:ext uri="{BB962C8B-B14F-4D97-AF65-F5344CB8AC3E}">
        <p14:creationId xmlns:p14="http://schemas.microsoft.com/office/powerpoint/2010/main" val="3588318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bg1">
                    <a:lumMod val="50000"/>
                  </a:schemeClr>
                </a:solidFill>
              </a:rPr>
              <a:t>Го зеде тоа што му го дадоа и го направи идол фрлен во форма</a:t>
            </a:r>
          </a:p>
          <a:p>
            <a:r xmlns:a="http://schemas.openxmlformats.org/drawingml/2006/main">
              <a:rPr lang="mk" altLang="ko-KR" sz="3600">
                <a:solidFill>
                  <a:schemeClr val="bg1">
                    <a:lumMod val="50000"/>
                  </a:schemeClr>
                </a:solidFill>
              </a:rPr>
              <a:t>на теле, обликувајќи го со алатка. Тогаш тие рекоа: „Ова се твоите богови, Израеле, кои те изведоа од Египет“.</a:t>
            </a:r>
          </a:p>
          <a:p>
            <a:r xmlns:a="http://schemas.openxmlformats.org/drawingml/2006/main">
              <a:rPr lang="mk"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k" altLang="ko-KR" sz="2800">
                <a:solidFill>
                  <a:schemeClr val="tx1">
                    <a:lumMod val="65000"/>
                    <a:lumOff val="35000"/>
                  </a:schemeClr>
                </a:solidFill>
              </a:rPr>
              <a:t>Егзодус</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14224893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73216"/>
            <a:ext cx="8963222"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Кога Мојсеј не слезе од планината толку долго, тие се чувствуваа непријатно. „Ни треба нашиот бог да не води наместо Мојсеј“.</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229200"/>
          </a:xfrm>
          <a:prstGeom prst="rect">
            <a:avLst/>
          </a:prstGeom>
        </p:spPr>
      </p:pic>
    </p:spTree>
    <p:extLst>
      <p:ext uri="{BB962C8B-B14F-4D97-AF65-F5344CB8AC3E}">
        <p14:creationId xmlns:p14="http://schemas.microsoft.com/office/powerpoint/2010/main" val="17988642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920824"/>
            <a:ext cx="9054634" cy="892552"/>
          </a:xfrm>
          <a:prstGeom prst="rect">
            <a:avLst/>
          </a:prstGeom>
          <a:noFill/>
        </p:spPr>
        <p:txBody>
          <a:bodyPr wrap="square" rtlCol="0">
            <a:spAutoFit/>
          </a:bodyPr>
          <a:lstStyle/>
          <a:p>
            <a:r xmlns:a="http://schemas.openxmlformats.org/drawingml/2006/main">
              <a:rPr lang="mk" altLang="ko-KR" sz="2600">
                <a:solidFill>
                  <a:schemeClr val="tx1">
                    <a:lumMod val="65000"/>
                    <a:lumOff val="35000"/>
                  </a:schemeClr>
                </a:solidFill>
              </a:rPr>
              <a:t>Мојсеј се вратил во Египет за да го спаси својот народ, Израелците кои го држеле стапот што Бог му го дал.</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8" y="0"/>
            <a:ext cx="8171044" cy="5776565"/>
          </a:xfrm>
          <a:prstGeom prst="rect">
            <a:avLst/>
          </a:prstGeom>
        </p:spPr>
      </p:pic>
    </p:spTree>
    <p:extLst>
      <p:ext uri="{BB962C8B-B14F-4D97-AF65-F5344CB8AC3E}">
        <p14:creationId xmlns:p14="http://schemas.microsoft.com/office/powerpoint/2010/main" val="257729391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Така, направија златно теле и му се поклонија како нивен бог да ги води.</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8312665" cy="5877272"/>
          </a:xfrm>
          <a:prstGeom prst="rect">
            <a:avLst/>
          </a:prstGeom>
        </p:spPr>
      </p:pic>
    </p:spTree>
    <p:extLst>
      <p:ext uri="{BB962C8B-B14F-4D97-AF65-F5344CB8AC3E}">
        <p14:creationId xmlns:p14="http://schemas.microsoft.com/office/powerpoint/2010/main" val="178046134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Мојсеј, кој слегуваше со Десетте заповеди, толку се налути.</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4" y="-27383"/>
            <a:ext cx="8334092" cy="5904656"/>
          </a:xfrm>
          <a:prstGeom prst="rect">
            <a:avLst/>
          </a:prstGeom>
        </p:spPr>
      </p:pic>
    </p:spTree>
    <p:extLst>
      <p:ext uri="{BB962C8B-B14F-4D97-AF65-F5344CB8AC3E}">
        <p14:creationId xmlns:p14="http://schemas.microsoft.com/office/powerpoint/2010/main" val="17304110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Бог бесно се налутил против нив. „Ќе ги уништам. Тогаш ќе те направам голем народ“.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3030"/>
          </a:xfrm>
          <a:prstGeom prst="rect">
            <a:avLst/>
          </a:prstGeom>
        </p:spPr>
      </p:pic>
    </p:spTree>
    <p:extLst>
      <p:ext uri="{BB962C8B-B14F-4D97-AF65-F5344CB8AC3E}">
        <p14:creationId xmlns:p14="http://schemas.microsoft.com/office/powerpoint/2010/main" val="178065704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12" y="5920824"/>
            <a:ext cx="9207838" cy="89255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600">
                <a:solidFill>
                  <a:schemeClr val="tx1">
                    <a:lumMod val="65000"/>
                    <a:lumOff val="35000"/>
                  </a:schemeClr>
                </a:solidFill>
              </a:rPr>
              <a:t>Но, Мојсеј се молел на Бога сериозно да им прости. Бог ја слушна молитвата на Мојсеј и им прости.</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 y="7674"/>
            <a:ext cx="9148815" cy="5913150"/>
          </a:xfrm>
          <a:prstGeom prst="rect">
            <a:avLst/>
          </a:prstGeom>
        </p:spPr>
      </p:pic>
    </p:spTree>
    <p:extLst>
      <p:ext uri="{BB962C8B-B14F-4D97-AF65-F5344CB8AC3E}">
        <p14:creationId xmlns:p14="http://schemas.microsoft.com/office/powerpoint/2010/main" val="100620666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a:t>
            </a:r>
            <a:r xmlns:a="http://schemas.openxmlformats.org/drawingml/2006/main">
              <a:rPr lang="mk" altLang="en-US" sz="4000">
                <a:solidFill>
                  <a:srgbClr val="FF0000"/>
                </a:solidFill>
              </a:rPr>
              <a:t> </a:t>
            </a:r>
            <a:r xmlns:a="http://schemas.openxmlformats.org/drawingml/2006/main">
              <a:rPr lang="mk" altLang="ko-KR" sz="4000">
                <a:solidFill>
                  <a:srgbClr val="FF0000"/>
                </a:solidFill>
              </a:rPr>
              <a:t>Лекција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7150" y="5136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51368"/>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5078313"/>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3600">
                <a:solidFill>
                  <a:schemeClr val="tx1">
                    <a:lumMod val="65000"/>
                    <a:lumOff val="35000"/>
                  </a:schemeClr>
                </a:solidFill>
              </a:rPr>
              <a:t>Она што Бог најмногу го мрази е да обожава други богови наместо Него.</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k" altLang="ko-KR" sz="3600">
                <a:solidFill>
                  <a:schemeClr val="tx1">
                    <a:lumMod val="65000"/>
                    <a:lumOff val="35000"/>
                  </a:schemeClr>
                </a:solidFill>
              </a:rPr>
              <a:t>Нема да си правиш никаков идол по никоја цена.</a:t>
            </a:r>
          </a:p>
          <a:p>
            <a:pPr xmlns:a="http://schemas.openxmlformats.org/drawingml/2006/main" algn="ctr"/>
            <a:r xmlns:a="http://schemas.openxmlformats.org/drawingml/2006/main">
              <a:rPr lang="mk" altLang="ko-KR" sz="3600">
                <a:solidFill>
                  <a:schemeClr val="tx1">
                    <a:lumMod val="65000"/>
                    <a:lumOff val="35000"/>
                  </a:schemeClr>
                </a:solidFill>
              </a:rPr>
              <a:t>Што и да се случи, нема да им се поклонувате и да им се поклонувате.</a:t>
            </a:r>
          </a:p>
          <a:p>
            <a:pPr algn="ctr"/>
            <a:endParaRPr lang="en-US" altLang="ko-KR" sz="3600">
              <a:solidFill>
                <a:schemeClr val="tx1">
                  <a:lumMod val="65000"/>
                  <a:lumOff val="35000"/>
                </a:schemeClr>
              </a:solidFill>
            </a:endParaRPr>
          </a:p>
        </p:txBody>
      </p:sp>
    </p:spTree>
    <p:extLst>
      <p:ext uri="{BB962C8B-B14F-4D97-AF65-F5344CB8AC3E}">
        <p14:creationId xmlns:p14="http://schemas.microsoft.com/office/powerpoint/2010/main" val="405912542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3200">
                <a:solidFill>
                  <a:srgbClr val="FF0000"/>
                </a:solidFill>
              </a:rPr>
              <a:t>Бог?</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2456" y="73724"/>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10683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rgbClr val="C00000"/>
                </a:solidFill>
              </a:rPr>
              <a:t>Господ…</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75432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Бог најмногу мрази обожавање на идоли наместо него.</a:t>
            </a:r>
          </a:p>
          <a:p>
            <a:endParaRPr lang="ko-KR" altLang="en-US" sz="3600">
              <a:solidFill>
                <a:schemeClr val="tx1">
                  <a:lumMod val="65000"/>
                  <a:lumOff val="35000"/>
                </a:schemeClr>
              </a:solidFill>
            </a:endParaRPr>
          </a:p>
        </p:txBody>
      </p:sp>
    </p:spTree>
    <p:extLst>
      <p:ext uri="{BB962C8B-B14F-4D97-AF65-F5344CB8AC3E}">
        <p14:creationId xmlns:p14="http://schemas.microsoft.com/office/powerpoint/2010/main" val="17588723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квиз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90363" y="2384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63928"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Каков идол направиле Израелците за правење гревови?</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① </a:t>
            </a:r>
            <a:r xmlns:a="http://schemas.openxmlformats.org/drawingml/2006/main">
              <a:rPr lang="mk" altLang="ko-KR" sz="2800">
                <a:solidFill>
                  <a:schemeClr val="tx1">
                    <a:lumMod val="65000"/>
                    <a:lumOff val="35000"/>
                  </a:schemeClr>
                </a:solidFill>
              </a:rPr>
              <a:t>Златен</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Орел</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493151"/>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② </a:t>
            </a:r>
            <a:r xmlns:a="http://schemas.openxmlformats.org/drawingml/2006/main">
              <a:rPr lang="mk" altLang="ko-KR" sz="2800">
                <a:solidFill>
                  <a:schemeClr val="tx1">
                    <a:lumMod val="65000"/>
                    <a:lumOff val="35000"/>
                  </a:schemeClr>
                </a:solidFill>
              </a:rPr>
              <a:t>Златно теле</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③ </a:t>
            </a:r>
            <a:r xmlns:a="http://schemas.openxmlformats.org/drawingml/2006/main">
              <a:rPr lang="mk" altLang="ko-KR" sz="2800">
                <a:solidFill>
                  <a:schemeClr val="tx1">
                    <a:lumMod val="65000"/>
                    <a:lumOff val="35000"/>
                  </a:schemeClr>
                </a:solidFill>
              </a:rPr>
              <a:t>Сребрено теле</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④ </a:t>
            </a:r>
            <a:r xmlns:a="http://schemas.openxmlformats.org/drawingml/2006/main">
              <a:rPr lang="mk" altLang="ko-KR" sz="2800">
                <a:solidFill>
                  <a:schemeClr val="tx1">
                    <a:lumMod val="65000"/>
                    <a:lumOff val="35000"/>
                  </a:schemeClr>
                </a:solidFill>
              </a:rPr>
              <a:t>Сребро</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Орел</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2536" y="3493151"/>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rgbClr val="FF0000"/>
                </a:solidFill>
              </a:rPr>
              <a:t>② </a:t>
            </a:r>
            <a:r xmlns:a="http://schemas.openxmlformats.org/drawingml/2006/main">
              <a:rPr lang="mk" altLang="ko-KR" sz="2800">
                <a:solidFill>
                  <a:srgbClr val="FF0000"/>
                </a:solidFill>
              </a:rPr>
              <a:t>Златно теле</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999124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2043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22925"/>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bg1">
                    <a:lumMod val="50000"/>
                  </a:schemeClr>
                </a:solidFill>
              </a:rPr>
              <a:t>Го зеде тоа што му го дадоа и го направи идол фрлен во форма</a:t>
            </a:r>
          </a:p>
          <a:p>
            <a:r xmlns:a="http://schemas.openxmlformats.org/drawingml/2006/main">
              <a:rPr lang="mk" altLang="ko-KR" sz="3600">
                <a:solidFill>
                  <a:schemeClr val="bg1">
                    <a:lumMod val="50000"/>
                  </a:schemeClr>
                </a:solidFill>
              </a:rPr>
              <a:t>на теле, обликувајќи го со алатка. Тогаш тие рекоа: „Ова се твоите богови, Израеле, кои те изведоа од Египет“.</a:t>
            </a:r>
          </a:p>
          <a:p>
            <a:r xmlns:a="http://schemas.openxmlformats.org/drawingml/2006/main">
              <a:rPr lang="mk" altLang="ko-KR" sz="3600">
                <a:solidFill>
                  <a:schemeClr val="bg1">
                    <a:lumMod val="50000"/>
                  </a:schemeClr>
                </a:solidFill>
              </a:rPr>
              <a:t> </a:t>
            </a:r>
          </a:p>
        </p:txBody>
      </p:sp>
      <p:sp>
        <p:nvSpPr>
          <p:cNvPr id="24" name="TextBox 23"/>
          <p:cNvSpPr txBox="1"/>
          <p:nvPr/>
        </p:nvSpPr>
        <p:spPr>
          <a:xfrm>
            <a:off x="4753794" y="529533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k" altLang="ko-KR" sz="2800">
                <a:solidFill>
                  <a:schemeClr val="tx1">
                    <a:lumMod val="65000"/>
                    <a:lumOff val="35000"/>
                  </a:schemeClr>
                </a:solidFill>
              </a:rPr>
              <a:t>Егзодус</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32:4</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34013684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b="1">
                <a:solidFill>
                  <a:schemeClr val="tx1">
                    <a:lumMod val="50000"/>
                    <a:lumOff val="50000"/>
                  </a:schemeClr>
                </a:solidFill>
              </a:rPr>
              <a:t>Бр. 23 Словото Божјо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909" y="4221088"/>
            <a:ext cx="2592288" cy="21739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04909" y="5564135"/>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496" y="1772816"/>
            <a:ext cx="3931114" cy="280076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400"/>
              <a:t>Домот Божји (Табернакул) во пустината</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142" y="1831583"/>
            <a:ext cx="5173836" cy="3792550"/>
          </a:xfrm>
          <a:prstGeom prst="rect">
            <a:avLst/>
          </a:prstGeom>
        </p:spPr>
      </p:pic>
    </p:spTree>
    <p:extLst>
      <p:ext uri="{BB962C8B-B14F-4D97-AF65-F5344CB8AC3E}">
        <p14:creationId xmlns:p14="http://schemas.microsoft.com/office/powerpoint/2010/main" val="4280868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bg1">
                    <a:lumMod val="50000"/>
                  </a:schemeClr>
                </a:solidFill>
              </a:rPr>
              <a:t>На денот кога беше поставен скинијата, Шаторот на Сведоштвото, облакот го покри. Од вечер до утро облакот над скинијата изгледаше како оган.</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k" altLang="ko-KR" sz="2800">
                <a:solidFill>
                  <a:schemeClr val="tx1">
                    <a:lumMod val="65000"/>
                    <a:lumOff val="35000"/>
                  </a:schemeClr>
                </a:solidFill>
              </a:rPr>
              <a:t>Броеви</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32920254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p>
            <a:pPr xmlns:a="http://schemas.openxmlformats.org/drawingml/2006/main" algn="ctr"/>
            <a:r xmlns:a="http://schemas.openxmlformats.org/drawingml/2006/main">
              <a:rPr lang="mk" altLang="ko-KR" sz="4000">
                <a:solidFill>
                  <a:srgbClr val="FF0000"/>
                </a:solidFill>
              </a:rPr>
              <a:t>Денешна лекција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80090" y="107087"/>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0753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268760"/>
            <a:ext cx="8208912" cy="4031873"/>
          </a:xfrm>
          <a:prstGeom prst="rect">
            <a:avLst/>
          </a:prstGeom>
          <a:noFill/>
        </p:spPr>
        <p:txBody>
          <a:bodyPr wrap="square" rtlCol="0">
            <a:spAutoFit/>
          </a:bodyPr>
          <a:lstStyle/>
          <a:p>
            <a:pPr xmlns:a="http://schemas.openxmlformats.org/drawingml/2006/main" algn="ctr"/>
            <a:r xmlns:a="http://schemas.openxmlformats.org/drawingml/2006/main">
              <a:rPr lang="mk" altLang="ko-KR" sz="3200">
                <a:solidFill>
                  <a:schemeClr val="tx1">
                    <a:lumMod val="65000"/>
                    <a:lumOff val="35000"/>
                  </a:schemeClr>
                </a:solidFill>
              </a:rPr>
              <a:t>Бог го повикал Мојсеј како водач на Израелците кога имал 80 години.</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k" altLang="ko-KR" sz="3200">
                <a:solidFill>
                  <a:schemeClr val="tx1">
                    <a:lumMod val="65000"/>
                    <a:lumOff val="35000"/>
                  </a:schemeClr>
                </a:solidFill>
              </a:rPr>
              <a:t>Божјиот план е различен од нашиот, но Неговиот план е секогаш совршен.</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k" altLang="ko-KR" sz="3200">
                <a:solidFill>
                  <a:schemeClr val="tx1">
                    <a:lumMod val="65000"/>
                    <a:lumOff val="35000"/>
                  </a:schemeClr>
                </a:solidFill>
              </a:rPr>
              <a:t>Мораме да веруваме дека Божјиот план е совршен и мораме да зависиме од Него.</a:t>
            </a:r>
          </a:p>
        </p:txBody>
      </p:sp>
    </p:spTree>
    <p:extLst>
      <p:ext uri="{BB962C8B-B14F-4D97-AF65-F5344CB8AC3E}">
        <p14:creationId xmlns:p14="http://schemas.microsoft.com/office/powerpoint/2010/main" val="348530847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Бог му рекол на Мојсеј да го направи Шаторот - Божјиот дом.</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01" y="0"/>
            <a:ext cx="8277177" cy="5864331"/>
          </a:xfrm>
          <a:prstGeom prst="rect">
            <a:avLst/>
          </a:prstGeom>
        </p:spPr>
      </p:pic>
    </p:spTree>
    <p:extLst>
      <p:ext uri="{BB962C8B-B14F-4D97-AF65-F5344CB8AC3E}">
        <p14:creationId xmlns:p14="http://schemas.microsoft.com/office/powerpoint/2010/main" val="2992384838"/>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08277"/>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Бог кажа сè за Шаторот - неговиот облик и сè што треба да се подготви за него</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2132856"/>
            <a:ext cx="4529354" cy="3320128"/>
          </a:xfrm>
          <a:prstGeom prst="rect">
            <a:avLst/>
          </a:prstGeom>
        </p:spPr>
      </p:pic>
      <p:pic>
        <p:nvPicPr>
          <p:cNvPr id="2" name="그림 1"/>
          <p:cNvPicPr>
            <a:picLocks noChangeAspect="1"/>
          </p:cNvPicPr>
          <p:nvPr/>
        </p:nvPicPr>
        <p:blipFill>
          <a:blip r:embed="rId3">
            <a:extLst>
              <a:ext uri="{28A0092B-C50C-407E-A947-70E740481C1C}">
                <a14:useLocalDpi xmlns:a14="http://schemas.microsoft.com/office/drawing/2010/main" val="0"/>
              </a:ext>
            </a:extLst>
          </a:blip>
          <a:srcRect b="5939"/>
          <a:stretch>
            <a:fillRect/>
          </a:stretch>
        </p:blipFill>
        <p:spPr>
          <a:xfrm>
            <a:off x="683568" y="116632"/>
            <a:ext cx="3291840" cy="2808312"/>
          </a:xfrm>
          <a:prstGeom prst="rect">
            <a:avLst/>
          </a:prstGeom>
        </p:spPr>
      </p:pic>
    </p:spTree>
    <p:extLst>
      <p:ext uri="{BB962C8B-B14F-4D97-AF65-F5344CB8AC3E}">
        <p14:creationId xmlns:p14="http://schemas.microsoft.com/office/powerpoint/2010/main" val="328569204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И Бог им даде до знаење како да го користат секој напис кога го обожаваат Бог во Шаторот.</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883058"/>
            <a:ext cx="6172200" cy="501015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980728"/>
            <a:ext cx="2368263" cy="2160240"/>
          </a:xfrm>
          <a:prstGeom prst="rect">
            <a:avLst/>
          </a:prstGeom>
        </p:spPr>
      </p:pic>
    </p:spTree>
    <p:extLst>
      <p:ext uri="{BB962C8B-B14F-4D97-AF65-F5344CB8AC3E}">
        <p14:creationId xmlns:p14="http://schemas.microsoft.com/office/powerpoint/2010/main" val="377228748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Мојсеј и народот на Израел го направија Шаторот - Божјиот дом - според Божјото упатство.</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b="5063"/>
          <a:stretch>
            <a:fillRect/>
          </a:stretch>
        </p:blipFill>
        <p:spPr>
          <a:xfrm>
            <a:off x="0" y="0"/>
            <a:ext cx="9144000" cy="5805264"/>
          </a:xfrm>
          <a:prstGeom prst="rect">
            <a:avLst/>
          </a:prstGeom>
        </p:spPr>
      </p:pic>
    </p:spTree>
    <p:extLst>
      <p:ext uri="{BB962C8B-B14F-4D97-AF65-F5344CB8AC3E}">
        <p14:creationId xmlns:p14="http://schemas.microsoft.com/office/powerpoint/2010/main" val="278062902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838" y="5565338"/>
            <a:ext cx="9207838" cy="129266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600">
                <a:solidFill>
                  <a:schemeClr val="tx1">
                    <a:lumMod val="65000"/>
                    <a:lumOff val="35000"/>
                  </a:schemeClr>
                </a:solidFill>
              </a:rPr>
              <a:t>На денот на поставувањето на скинијата, облакот што ја покажуваше Божјата слава го покри. Табернакулот бил знак дека Бог бил со Израелците.</a:t>
            </a:r>
            <a:endParaRPr xmlns:a="http://schemas.openxmlformats.org/drawingml/2006/main" lang="ko-KR" altLang="en-US" sz="2600">
              <a:solidFill>
                <a:schemeClr val="tx1">
                  <a:lumMod val="65000"/>
                  <a:lumOff val="35000"/>
                </a:schemeClr>
              </a:solidFill>
            </a:endParaRPr>
          </a:p>
        </p:txBody>
      </p:sp>
      <p:pic>
        <p:nvPicPr>
          <p:cNvPr id="5" name="그림 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4720" y="0"/>
            <a:ext cx="9158720" cy="5445224"/>
          </a:xfrm>
          <a:prstGeom prst="rect">
            <a:avLst/>
          </a:prstGeom>
        </p:spPr>
      </p:pic>
    </p:spTree>
    <p:extLst>
      <p:ext uri="{BB962C8B-B14F-4D97-AF65-F5344CB8AC3E}">
        <p14:creationId xmlns:p14="http://schemas.microsoft.com/office/powerpoint/2010/main" val="275856296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Денешна лекција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33499"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124744"/>
            <a:ext cx="8208912" cy="397031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3600">
                <a:solidFill>
                  <a:schemeClr val="tx1">
                    <a:lumMod val="65000"/>
                    <a:lumOff val="35000"/>
                  </a:schemeClr>
                </a:solidFill>
              </a:rPr>
              <a:t>Бог им дозволи на Израелците да го направат скинијата - Божјиот дом, и ги натера да живеат со скинијата како центар.</a:t>
            </a:r>
          </a:p>
          <a:p>
            <a:pPr algn="ctr"/>
            <a:endParaRPr lang="en-US" altLang="ko-KR" sz="3600">
              <a:solidFill>
                <a:schemeClr val="tx1">
                  <a:lumMod val="65000"/>
                  <a:lumOff val="35000"/>
                </a:schemeClr>
              </a:solidFill>
            </a:endParaRPr>
          </a:p>
          <a:p>
            <a:pPr xmlns:a="http://schemas.openxmlformats.org/drawingml/2006/main" algn="ctr"/>
            <a:r xmlns:a="http://schemas.openxmlformats.org/drawingml/2006/main">
              <a:rPr lang="mk" altLang="ko-KR" sz="3600">
                <a:solidFill>
                  <a:schemeClr val="tx1">
                    <a:lumMod val="65000"/>
                    <a:lumOff val="35000"/>
                  </a:schemeClr>
                </a:solidFill>
              </a:rPr>
              <a:t>Треба да живееме со Бога како центар на нашиот ум и живот.</a:t>
            </a:r>
          </a:p>
        </p:txBody>
      </p:sp>
    </p:spTree>
    <p:extLst>
      <p:ext uri="{BB962C8B-B14F-4D97-AF65-F5344CB8AC3E}">
        <p14:creationId xmlns:p14="http://schemas.microsoft.com/office/powerpoint/2010/main" val="492689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3200">
                <a:solidFill>
                  <a:srgbClr val="FF0000"/>
                </a:solidFill>
              </a:rPr>
              <a:t>Бог?</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rgbClr val="C00000"/>
                </a:solidFill>
              </a:rPr>
              <a:t>Бог..</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Бог живее со нас, оди со нас, нè води и зборува со нас.</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69101009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квиз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75355" y="102241"/>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89806" y="8029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Што им дозволил Бог на Израелците да направат?</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① </a:t>
            </a:r>
            <a:r xmlns:a="http://schemas.openxmlformats.org/drawingml/2006/main">
              <a:rPr lang="mk" altLang="ko-KR" sz="2800">
                <a:solidFill>
                  <a:schemeClr val="tx1">
                    <a:lumMod val="65000"/>
                    <a:lumOff val="35000"/>
                  </a:schemeClr>
                </a:solidFill>
              </a:rPr>
              <a:t>Златно теле</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② </a:t>
            </a:r>
            <a:r xmlns:a="http://schemas.openxmlformats.org/drawingml/2006/main">
              <a:rPr lang="mk" altLang="ko-KR" sz="2800">
                <a:solidFill>
                  <a:schemeClr val="tx1">
                    <a:lumMod val="65000"/>
                    <a:lumOff val="35000"/>
                  </a:schemeClr>
                </a:solidFill>
              </a:rPr>
              <a:t>Десет заповеди</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③ </a:t>
            </a:r>
            <a:r xmlns:a="http://schemas.openxmlformats.org/drawingml/2006/main">
              <a:rPr lang="mk" altLang="ko-KR" sz="2800">
                <a:solidFill>
                  <a:schemeClr val="tx1">
                    <a:lumMod val="65000"/>
                    <a:lumOff val="35000"/>
                  </a:schemeClr>
                </a:solidFill>
              </a:rPr>
              <a:t>Палата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④ </a:t>
            </a:r>
            <a:r xmlns:a="http://schemas.openxmlformats.org/drawingml/2006/main">
              <a:rPr lang="mk" altLang="ko-KR" sz="2800">
                <a:solidFill>
                  <a:schemeClr val="tx1">
                    <a:lumMod val="65000"/>
                    <a:lumOff val="35000"/>
                  </a:schemeClr>
                </a:solidFill>
              </a:rPr>
              <a:t>Табернакулот-Божјиот дом</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648" y="5138028"/>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rgbClr val="FF0000"/>
                </a:solidFill>
              </a:rPr>
              <a:t>④ </a:t>
            </a:r>
            <a:r xmlns:a="http://schemas.openxmlformats.org/drawingml/2006/main">
              <a:rPr lang="mk" altLang="ko-KR" sz="2800">
                <a:solidFill>
                  <a:srgbClr val="FF0000"/>
                </a:solidFill>
              </a:rPr>
              <a:t>Табернакулот-Божјиот дом</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3667814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088502" y="5161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38050" y="60640"/>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bg1">
                    <a:lumMod val="50000"/>
                  </a:schemeClr>
                </a:solidFill>
              </a:rPr>
              <a:t>На денот кога беше поставен скинијата, Шаторот на Сведоштвото, облакот го покри. Од вечер до утро облакот над скинијата изгледаше како оган.</a:t>
            </a:r>
            <a:endParaRPr xmlns:a="http://schemas.openxmlformats.org/drawingml/2006/main" lang="ko-KR" altLang="en-US" sz="3600">
              <a:solidFill>
                <a:schemeClr val="bg1">
                  <a:lumMod val="50000"/>
                </a:schemeClr>
              </a:solidFill>
            </a:endParaRPr>
          </a:p>
        </p:txBody>
      </p:sp>
      <p:sp>
        <p:nvSpPr>
          <p:cNvPr id="24" name="TextBox 23"/>
          <p:cNvSpPr txBox="1"/>
          <p:nvPr/>
        </p:nvSpPr>
        <p:spPr>
          <a:xfrm>
            <a:off x="4952296" y="4945780"/>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k" altLang="ko-KR" sz="2800">
                <a:solidFill>
                  <a:schemeClr val="tx1">
                    <a:lumMod val="65000"/>
                    <a:lumOff val="35000"/>
                  </a:schemeClr>
                </a:solidFill>
              </a:rPr>
              <a:t>Броеви</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9:15</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251688078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b="1">
                <a:solidFill>
                  <a:schemeClr val="tx1">
                    <a:lumMod val="50000"/>
                    <a:lumOff val="50000"/>
                  </a:schemeClr>
                </a:solidFill>
              </a:rPr>
              <a:t>бр.24</a:t>
            </a:r>
            <a:r xmlns:a="http://schemas.openxmlformats.org/drawingml/2006/main">
              <a:rPr lang="mk" altLang="en-US" b="1">
                <a:solidFill>
                  <a:schemeClr val="tx1">
                    <a:lumMod val="50000"/>
                    <a:lumOff val="50000"/>
                  </a:schemeClr>
                </a:solidFill>
              </a:rPr>
              <a:t> </a:t>
            </a:r>
            <a:r xmlns:a="http://schemas.openxmlformats.org/drawingml/2006/main">
              <a:rPr lang="mk" altLang="ko-KR" b="1">
                <a:solidFill>
                  <a:schemeClr val="tx1">
                    <a:lumMod val="50000"/>
                    <a:lumOff val="50000"/>
                  </a:schemeClr>
                </a:solidFill>
              </a:rPr>
              <a:t>На</a:t>
            </a:r>
            <a:r xmlns:a="http://schemas.openxmlformats.org/drawingml/2006/main">
              <a:rPr lang="mk" altLang="en-US" b="1">
                <a:solidFill>
                  <a:schemeClr val="tx1">
                    <a:lumMod val="50000"/>
                    <a:lumOff val="50000"/>
                  </a:schemeClr>
                </a:solidFill>
              </a:rPr>
              <a:t> </a:t>
            </a:r>
            <a:r xmlns:a="http://schemas.openxmlformats.org/drawingml/2006/main">
              <a:rPr lang="mk" altLang="ko-KR" b="1">
                <a:solidFill>
                  <a:schemeClr val="tx1">
                    <a:lumMod val="50000"/>
                    <a:lumOff val="50000"/>
                  </a:schemeClr>
                </a:solidFill>
              </a:rPr>
              <a:t>збор</a:t>
            </a:r>
            <a:r xmlns:a="http://schemas.openxmlformats.org/drawingml/2006/main">
              <a:rPr lang="mk" altLang="en-US" b="1">
                <a:solidFill>
                  <a:schemeClr val="tx1">
                    <a:lumMod val="50000"/>
                    <a:lumOff val="50000"/>
                  </a:schemeClr>
                </a:solidFill>
              </a:rPr>
              <a:t> </a:t>
            </a:r>
            <a:r xmlns:a="http://schemas.openxmlformats.org/drawingml/2006/main">
              <a:rPr lang="mk" altLang="ko-KR" b="1">
                <a:solidFill>
                  <a:schemeClr val="tx1">
                    <a:lumMod val="50000"/>
                    <a:lumOff val="50000"/>
                  </a:schemeClr>
                </a:solidFill>
              </a:rPr>
              <a:t>на</a:t>
            </a:r>
            <a:r xmlns:a="http://schemas.openxmlformats.org/drawingml/2006/main">
              <a:rPr lang="mk" altLang="en-US" b="1">
                <a:solidFill>
                  <a:schemeClr val="tx1">
                    <a:lumMod val="50000"/>
                    <a:lumOff val="50000"/>
                  </a:schemeClr>
                </a:solidFill>
              </a:rPr>
              <a:t> </a:t>
            </a:r>
            <a:r xmlns:a="http://schemas.openxmlformats.org/drawingml/2006/main">
              <a:rPr lang="mk" altLang="ko-KR" b="1">
                <a:solidFill>
                  <a:schemeClr val="tx1">
                    <a:lumMod val="50000"/>
                    <a:lumOff val="50000"/>
                  </a:schemeClr>
                </a:solidFill>
              </a:rPr>
              <a:t>Бог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b="32585"/>
            <a:stretch>
              <a:fillRect/>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66059" b="32597"/>
            <a:stretch>
              <a:fillRect/>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9"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t="65929"/>
          <a:stretch>
            <a:fillRect/>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144655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400"/>
              <a:t>Пропаднат Ерихон</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맑은 고딕"/>
                <a:ea typeface="Arial"/>
                <a:cs typeface="Arial"/>
                <a:sym typeface="Wingdings"/>
              </a:defRPr>
            </a:lvl9pPr>
          </a:lstStyle>
          <a:p>
            <a:pPr algn="ctr"/>
            <a:endParaRPr lang="ko-KR" altLang="en-US"/>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6733" y="1196752"/>
            <a:ext cx="5065865" cy="4968000"/>
          </a:xfrm>
          <a:prstGeom prst="rect">
            <a:avLst/>
          </a:prstGeom>
        </p:spPr>
      </p:pic>
    </p:spTree>
    <p:extLst>
      <p:ext uri="{BB962C8B-B14F-4D97-AF65-F5344CB8AC3E}">
        <p14:creationId xmlns:p14="http://schemas.microsoft.com/office/powerpoint/2010/main" val="129958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27384"/>
            <a:ext cx="4053592" cy="584775"/>
          </a:xfrm>
          <a:prstGeom prst="rect">
            <a:avLst/>
          </a:prstGeom>
          <a:noFill/>
        </p:spPr>
        <p:txBody>
          <a:bodyPr wrap="square" rtlCol="0">
            <a:spAutoFit/>
          </a:bodyPr>
          <a:lstStyle/>
          <a:p>
            <a:pPr xmlns:a="http://schemas.openxmlformats.org/drawingml/2006/main" algn="ctr"/>
            <a:r xmlns:a="http://schemas.openxmlformats.org/drawingml/2006/main">
              <a:rPr lang="mk" altLang="ko-KR" sz="3200"/>
              <a:t>Бог е?</a:t>
            </a:r>
            <a:r xmlns:a="http://schemas.openxmlformats.org/drawingml/2006/main">
              <a:rPr lang="m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p>
            <a:r xmlns:a="http://schemas.openxmlformats.org/drawingml/2006/main">
              <a:rPr lang="mk" altLang="ko-KR" sz="3600">
                <a:solidFill>
                  <a:srgbClr val="C00000"/>
                </a:solidFill>
              </a:rPr>
              <a:t>Бог..</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1200329"/>
          </a:xfrm>
          <a:prstGeom prst="rect">
            <a:avLst/>
          </a:prstGeom>
          <a:noFill/>
        </p:spPr>
        <p:txBody>
          <a:bodyPr wrap="square" rtlCol="0">
            <a:spAutoFit/>
          </a:bodyPr>
          <a:lstStyle/>
          <a:p>
            <a:r xmlns:a="http://schemas.openxmlformats.org/drawingml/2006/main">
              <a:rPr lang="mk" altLang="ko-KR" sz="3600">
                <a:solidFill>
                  <a:schemeClr val="tx1">
                    <a:lumMod val="65000"/>
                    <a:lumOff val="35000"/>
                  </a:schemeClr>
                </a:solidFill>
              </a:rPr>
              <a:t>Бог нè води со Своите совршени планови. Нема грешки во Божјите планови.</a:t>
            </a:r>
            <a:endParaRPr xmlns:a="http://schemas.openxmlformats.org/drawingml/2006/main" lang="ko-KR" altLang="en-US"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1844824"/>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По седмиот пат, кога свештениците трубеа, Исус Навин му заповеда на народот: „Вечете, зашто Господ ви го даде градот!</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k" altLang="ko-KR" sz="2800">
                <a:solidFill>
                  <a:schemeClr val="tx1">
                    <a:lumMod val="65000"/>
                    <a:lumOff val="35000"/>
                  </a:schemeClr>
                </a:solidFill>
              </a:rPr>
              <a:t>Џошуа</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85864705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Израелците сакале да одат во ветената земја. Но, Ерихон, кој бил голем замок, им го попречил патот.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24393945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Бог му рече на Исус Навин, кој беше водач на нив, како да го уништи Ерихон.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rcRect r="16832"/>
          <a:stretch>
            <a:fillRect/>
          </a:stretch>
        </p:blipFill>
        <p:spPr>
          <a:xfrm>
            <a:off x="783519" y="1"/>
            <a:ext cx="7604905" cy="5877272"/>
          </a:xfrm>
          <a:prstGeom prst="rect">
            <a:avLst/>
          </a:prstGeom>
        </p:spPr>
      </p:pic>
    </p:spTree>
    <p:extLst>
      <p:ext uri="{BB962C8B-B14F-4D97-AF65-F5344CB8AC3E}">
        <p14:creationId xmlns:p14="http://schemas.microsoft.com/office/powerpoint/2010/main" val="99712564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Народот Израел марширал околу ѕидот на Ерихон седум дена според Божјите упатства.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877272"/>
          </a:xfrm>
          <a:prstGeom prst="rect">
            <a:avLst/>
          </a:prstGeom>
        </p:spPr>
      </p:pic>
    </p:spTree>
    <p:extLst>
      <p:ext uri="{BB962C8B-B14F-4D97-AF65-F5344CB8AC3E}">
        <p14:creationId xmlns:p14="http://schemas.microsoft.com/office/powerpoint/2010/main" val="405290821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Додека тие маршираа околу ѕидот шест дена, секој ден по еднаш, Ерихон не мрдна ни педа.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9"/>
            <a:ext cx="9144000" cy="5873873"/>
          </a:xfrm>
          <a:prstGeom prst="rect">
            <a:avLst/>
          </a:prstGeom>
        </p:spPr>
      </p:pic>
    </p:spTree>
    <p:extLst>
      <p:ext uri="{BB962C8B-B14F-4D97-AF65-F5344CB8AC3E}">
        <p14:creationId xmlns:p14="http://schemas.microsoft.com/office/powerpoint/2010/main" val="231828772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92" y="5487957"/>
            <a:ext cx="9054634" cy="138499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На седмиот ден, седумпати маршираа околу него. Во седмиот пат тие извикаа силен крик, ѕидот се сруши.</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
            <a:ext cx="9144000" cy="5301305"/>
          </a:xfrm>
          <a:prstGeom prst="rect">
            <a:avLst/>
          </a:prstGeom>
        </p:spPr>
      </p:pic>
    </p:spTree>
    <p:extLst>
      <p:ext uri="{BB962C8B-B14F-4D97-AF65-F5344CB8AC3E}">
        <p14:creationId xmlns:p14="http://schemas.microsoft.com/office/powerpoint/2010/main" val="188756429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Денешна лекција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67544" y="1484784"/>
            <a:ext cx="8208912" cy="452431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3200">
                <a:solidFill>
                  <a:schemeClr val="tx1">
                    <a:lumMod val="65000"/>
                    <a:lumOff val="35000"/>
                  </a:schemeClr>
                </a:solidFill>
              </a:rPr>
              <a:t>Израелците не можеле да го уништат Ерихон со своја сила. Но Бог го уништи Ерихон со Својата сила за нив.</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k" altLang="ko-KR" sz="3200">
                <a:solidFill>
                  <a:schemeClr val="tx1">
                    <a:lumMod val="65000"/>
                    <a:lumOff val="35000"/>
                  </a:schemeClr>
                </a:solidFill>
              </a:rPr>
              <a:t>Израелците ја извојувале победата преку послушност кон Бога.</a:t>
            </a:r>
          </a:p>
          <a:p>
            <a:pPr xmlns:a="http://schemas.openxmlformats.org/drawingml/2006/main" algn="ctr"/>
            <a:r xmlns:a="http://schemas.openxmlformats.org/drawingml/2006/main">
              <a:rPr lang="mk" altLang="ko-KR" sz="3200">
                <a:solidFill>
                  <a:schemeClr val="tx1">
                    <a:lumMod val="65000"/>
                    <a:lumOff val="35000"/>
                  </a:schemeClr>
                </a:solidFill>
              </a:rPr>
              <a:t>Да го живееме својот живот во послушност кон Бога.</a:t>
            </a:r>
          </a:p>
          <a:p>
            <a:pPr algn="ctr"/>
            <a:endParaRPr lang="en-US" altLang="ko-KR" sz="3200">
              <a:solidFill>
                <a:schemeClr val="tx1">
                  <a:lumMod val="65000"/>
                  <a:lumOff val="35000"/>
                </a:schemeClr>
              </a:solidFill>
            </a:endParaRPr>
          </a:p>
          <a:p>
            <a:pPr xmlns:a="http://schemas.openxmlformats.org/drawingml/2006/main" algn="ctr"/>
            <a:r xmlns:a="http://schemas.openxmlformats.org/drawingml/2006/main">
              <a:rPr lang="mk" altLang="ko-KR" sz="3200">
                <a:solidFill>
                  <a:schemeClr val="tx1">
                    <a:lumMod val="65000"/>
                    <a:lumOff val="35000"/>
                  </a:schemeClr>
                </a:solidFill>
              </a:rPr>
              <a:t>Да му благодариме на Бога што не натера да победиме!</a:t>
            </a:r>
          </a:p>
        </p:txBody>
      </p:sp>
    </p:spTree>
    <p:extLst>
      <p:ext uri="{BB962C8B-B14F-4D97-AF65-F5344CB8AC3E}">
        <p14:creationId xmlns:p14="http://schemas.microsoft.com/office/powerpoint/2010/main" val="1557932697"/>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72714" y="173894"/>
            <a:ext cx="4053592" cy="58477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3200"/>
              <a:t>Бог?</a:t>
            </a:r>
            <a:r xmlns:a="http://schemas.openxmlformats.org/drawingml/2006/main">
              <a:rPr lang="mk"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7621" y="86425"/>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1907704" y="14224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rgbClr val="C00000"/>
                </a:solidFill>
              </a:rPr>
              <a:t>Бог..</a:t>
            </a:r>
            <a:endParaRPr xmlns:a="http://schemas.openxmlformats.org/drawingml/2006/main" lang="ko-KR" altLang="en-US" sz="3600">
              <a:solidFill>
                <a:srgbClr val="C00000"/>
              </a:solidFill>
            </a:endParaRPr>
          </a:p>
        </p:txBody>
      </p:sp>
      <p:sp>
        <p:nvSpPr>
          <p:cNvPr id="14" name="TextBox 13"/>
          <p:cNvSpPr txBox="1"/>
          <p:nvPr/>
        </p:nvSpPr>
        <p:spPr>
          <a:xfrm>
            <a:off x="467544" y="2660719"/>
            <a:ext cx="8208912" cy="2308324"/>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Бог дава победа за Својот народ преку Неговата голема моќ.</a:t>
            </a:r>
          </a:p>
          <a:p>
            <a:endParaRPr lang="en-US" altLang="ko-KR" sz="3600">
              <a:solidFill>
                <a:schemeClr val="tx1">
                  <a:lumMod val="65000"/>
                  <a:lumOff val="35000"/>
                </a:schemeClr>
              </a:solidFill>
            </a:endParaRPr>
          </a:p>
          <a:p>
            <a:r xmlns:a="http://schemas.openxmlformats.org/drawingml/2006/main">
              <a:rPr lang="mk" altLang="ko-KR" sz="3600">
                <a:solidFill>
                  <a:schemeClr val="tx1">
                    <a:lumMod val="65000"/>
                    <a:lumOff val="35000"/>
                  </a:schemeClr>
                </a:solidFill>
              </a:rPr>
              <a:t>Тој е Бог на победата!</a:t>
            </a:r>
          </a:p>
        </p:txBody>
      </p:sp>
    </p:spTree>
    <p:extLst>
      <p:ext uri="{BB962C8B-B14F-4D97-AF65-F5344CB8AC3E}">
        <p14:creationId xmlns:p14="http://schemas.microsoft.com/office/powerpoint/2010/main" val="276861465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99380"/>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квиз</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69277" y="11930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12172" y="82696"/>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120032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Што му наредил Бог на Исус Навин да го уништи Ерихон?</a:t>
            </a:r>
            <a:endParaRPr xmlns:a="http://schemas.openxmlformats.org/drawingml/2006/main" lang="ko-KR" altLang="en-US"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① </a:t>
            </a:r>
            <a:r xmlns:a="http://schemas.openxmlformats.org/drawingml/2006/main">
              <a:rPr lang="mk" altLang="ko-KR" sz="2800">
                <a:solidFill>
                  <a:schemeClr val="tx1">
                    <a:lumMod val="65000"/>
                    <a:lumOff val="35000"/>
                  </a:schemeClr>
                </a:solidFill>
              </a:rPr>
              <a:t>Фрлајте камења во Ерихон седум дена.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② </a:t>
            </a:r>
            <a:r xmlns:a="http://schemas.openxmlformats.org/drawingml/2006/main">
              <a:rPr lang="mk" altLang="ko-KR" sz="2800">
                <a:solidFill>
                  <a:schemeClr val="tx1">
                    <a:lumMod val="65000"/>
                    <a:lumOff val="35000"/>
                  </a:schemeClr>
                </a:solidFill>
              </a:rPr>
              <a:t>Молете се седум дена за Ерихон.</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chemeClr val="tx1">
                    <a:lumMod val="65000"/>
                    <a:lumOff val="35000"/>
                  </a:schemeClr>
                </a:solidFill>
              </a:rPr>
              <a:t>③ </a:t>
            </a:r>
            <a:r xmlns:a="http://schemas.openxmlformats.org/drawingml/2006/main">
              <a:rPr lang="mk" altLang="ko-KR" sz="2800">
                <a:solidFill>
                  <a:schemeClr val="tx1">
                    <a:lumMod val="65000"/>
                    <a:lumOff val="35000"/>
                  </a:schemeClr>
                </a:solidFill>
              </a:rPr>
              <a:t>Пејте пофалби за Ерихон седум дена.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2800">
                <a:solidFill>
                  <a:schemeClr val="tx1">
                    <a:lumMod val="65000"/>
                    <a:lumOff val="35000"/>
                  </a:schemeClr>
                </a:solidFill>
              </a:rPr>
              <a:t>④ Марш на ѕидот на Ерихон за седум дена и во</a:t>
            </a:r>
          </a:p>
          <a:p>
            <a:r xmlns:a="http://schemas.openxmlformats.org/drawingml/2006/main">
              <a:rPr lang="mk" altLang="ko-KR" sz="2800">
                <a:solidFill>
                  <a:schemeClr val="tx1">
                    <a:lumMod val="65000"/>
                    <a:lumOff val="35000"/>
                  </a:schemeClr>
                </a:solidFill>
              </a:rPr>
              <a:t>последниот ден дајте силен крик.</a:t>
            </a:r>
          </a:p>
        </p:txBody>
      </p:sp>
      <p:sp>
        <p:nvSpPr>
          <p:cNvPr id="24" name="TextBox 23"/>
          <p:cNvSpPr txBox="1"/>
          <p:nvPr/>
        </p:nvSpPr>
        <p:spPr>
          <a:xfrm>
            <a:off x="323528" y="5138027"/>
            <a:ext cx="8712968" cy="954107"/>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en-US" sz="2800">
                <a:solidFill>
                  <a:srgbClr val="FF0000"/>
                </a:solidFill>
              </a:rPr>
              <a:t>④ </a:t>
            </a:r>
            <a:r xmlns:a="http://schemas.openxmlformats.org/drawingml/2006/main">
              <a:rPr lang="mk" altLang="ko-KR" sz="2800">
                <a:solidFill>
                  <a:srgbClr val="FF0000"/>
                </a:solidFill>
              </a:rPr>
              <a:t>Марш на ѕидот на Ерихон за седум дена и во</a:t>
            </a:r>
          </a:p>
          <a:p>
            <a:r xmlns:a="http://schemas.openxmlformats.org/drawingml/2006/main">
              <a:rPr lang="mk" altLang="ko-KR" sz="2800">
                <a:solidFill>
                  <a:srgbClr val="FF0000"/>
                </a:solidFill>
              </a:rPr>
              <a:t>последниот ден дајте силен крик.</a:t>
            </a:r>
            <a:endParaRPr xmlns:a="http://schemas.openxmlformats.org/drawingml/2006/main" lang="ko-KR" altLang="en-US" sz="2800">
              <a:solidFill>
                <a:srgbClr val="FF0000"/>
              </a:solidFill>
            </a:endParaRPr>
          </a:p>
        </p:txBody>
      </p:sp>
    </p:spTree>
    <p:extLst>
      <p:ext uri="{BB962C8B-B14F-4D97-AF65-F5344CB8AC3E}">
        <p14:creationId xmlns:p14="http://schemas.microsoft.com/office/powerpoint/2010/main" val="15652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r="57834" b="32585"/>
          <a:stretch>
            <a:fillRect/>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id="12"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53"/>
            <a:stretch>
              <a:fillRect/>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t="66341" r="66059"/>
            <a:stretch>
              <a:fillRect/>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4" descr="D:\bk\bacdk1.png"/>
          <p:cNvPicPr>
            <a:picLocks noChangeAspect="1" noChangeArrowheads="1"/>
          </p:cNvPicPr>
          <p:nvPr/>
        </p:nvPicPr>
        <p:blipFill>
          <a:blip r:embed="rId2" cstate="print">
            <a:extLst>
              <a:ext uri="{28A0092B-C50C-407E-A947-70E740481C1C}">
                <a14:useLocalDpi xmlns:a14="http://schemas.microsoft.com/office/drawing/2010/main" val="0"/>
              </a:ext>
            </a:extLst>
          </a:blip>
          <a:srcRect l="58439" b="32585"/>
          <a:stretch>
            <a:fillRect/>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9898" y="82696"/>
            <a:ext cx="4053592" cy="707886"/>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ctr"/>
            <a:r xmlns:a="http://schemas.openxmlformats.org/drawingml/2006/main">
              <a:rPr lang="mk" altLang="ko-KR" sz="4000">
                <a:solidFill>
                  <a:srgbClr val="FF0000"/>
                </a:solidFill>
              </a:rPr>
              <a:t>Денешниот збор</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a:blip r:embed="rId3">
            <a:extLst>
              <a:ext uri="{28A0092B-C50C-407E-A947-70E740481C1C}">
                <a14:useLocalDpi xmlns:a14="http://schemas.microsoft.com/office/drawing/2010/main" val="0"/>
              </a:ext>
            </a:extLst>
          </a:blip>
          <a:srcRect b="31906"/>
          <a:stretch>
            <a:fillRect/>
          </a:stretch>
        </p:blipFill>
        <p:spPr bwMode="auto">
          <a:xfrm>
            <a:off x="6103269" y="112603"/>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bk\bklogo2_1-1.png"/>
          <p:cNvPicPr>
            <a:picLocks noChangeAspect="1" noChangeArrowheads="1"/>
          </p:cNvPicPr>
          <p:nvPr/>
        </p:nvPicPr>
        <p:blipFill>
          <a:blip r:embed="rId4">
            <a:extLst>
              <a:ext uri="{28A0092B-C50C-407E-A947-70E740481C1C}">
                <a14:useLocalDpi xmlns:a14="http://schemas.microsoft.com/office/drawing/2010/main" val="0"/>
              </a:ext>
            </a:extLst>
          </a:blip>
          <a:srcRect b="31906"/>
          <a:stretch>
            <a:fillRect/>
          </a:stretch>
        </p:blipFill>
        <p:spPr bwMode="auto">
          <a:xfrm flipH="1">
            <a:off x="2025112" y="90494"/>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6414" y="1911636"/>
            <a:ext cx="8208912" cy="286232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xmlns:a="http://schemas.openxmlformats.org/drawingml/2006/main">
              <a:rPr lang="mk" altLang="ko-KR" sz="3600">
                <a:solidFill>
                  <a:schemeClr val="tx1">
                    <a:lumMod val="65000"/>
                    <a:lumOff val="35000"/>
                  </a:schemeClr>
                </a:solidFill>
              </a:rPr>
              <a:t>По седмиот пат, кога свештениците трубеа, Исус Навин му заповеда на народот: „Вечете, зашто Господ ви го даде градот!</a:t>
            </a:r>
            <a:endParaRPr xmlns:a="http://schemas.openxmlformats.org/drawingml/2006/main" lang="ko-KR" alt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xmlns:a="http://schemas.openxmlformats.org/drawingml/2006/main" algn="r"/>
            <a:r xmlns:a="http://schemas.openxmlformats.org/drawingml/2006/main">
              <a:rPr lang="mk" altLang="ko-KR" sz="2800">
                <a:solidFill>
                  <a:schemeClr val="tx1">
                    <a:lumMod val="65000"/>
                    <a:lumOff val="35000"/>
                  </a:schemeClr>
                </a:solidFill>
              </a:rPr>
              <a:t>Џошуа</a:t>
            </a:r>
            <a:r xmlns:a="http://schemas.openxmlformats.org/drawingml/2006/main">
              <a:rPr lang="mk" altLang="en-US" sz="2800">
                <a:solidFill>
                  <a:schemeClr val="tx1">
                    <a:lumMod val="65000"/>
                    <a:lumOff val="35000"/>
                  </a:schemeClr>
                </a:solidFill>
              </a:rPr>
              <a:t> </a:t>
            </a:r>
            <a:r xmlns:a="http://schemas.openxmlformats.org/drawingml/2006/main">
              <a:rPr lang="mk" altLang="ko-KR" sz="2800">
                <a:solidFill>
                  <a:schemeClr val="tx1">
                    <a:lumMod val="65000"/>
                    <a:lumOff val="35000"/>
                  </a:schemeClr>
                </a:solidFill>
              </a:rPr>
              <a:t>6:16</a:t>
            </a:r>
            <a:endParaRPr xmlns:a="http://schemas.openxmlformats.org/drawingml/2006/main" lang="ko-KR" altLang="en-US" sz="2800">
              <a:solidFill>
                <a:schemeClr val="tx1">
                  <a:lumMod val="65000"/>
                  <a:lumOff val="35000"/>
                </a:schemeClr>
              </a:solidFill>
            </a:endParaRPr>
          </a:p>
        </p:txBody>
      </p:sp>
    </p:spTree>
    <p:extLst>
      <p:ext uri="{BB962C8B-B14F-4D97-AF65-F5344CB8AC3E}">
        <p14:creationId xmlns:p14="http://schemas.microsoft.com/office/powerpoint/2010/main" val="59640354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4457</Words>
  <Application>Microsoft Office PowerPoint</Application>
  <PresentationFormat>화면 슬라이드 쇼(4:3)</PresentationFormat>
  <Paragraphs>460</Paragraphs>
  <Slides>165</Slides>
  <Notes>4</Notes>
  <HiddenSlides>0</HiddenSlides>
  <MMClips>0</MMClips>
  <ScaleCrop>false</ScaleCrop>
  <HeadingPairs>
    <vt:vector size="6" baseType="variant">
      <vt:variant>
        <vt:lpstr>사용한 글꼴</vt:lpstr>
      </vt:variant>
      <vt:variant>
        <vt:i4>2</vt:i4>
      </vt:variant>
      <vt:variant>
        <vt:lpstr>테마</vt:lpstr>
      </vt:variant>
      <vt:variant>
        <vt:i4>5</vt:i4>
      </vt:variant>
      <vt:variant>
        <vt:lpstr>슬라이드 제목</vt:lpstr>
      </vt:variant>
      <vt:variant>
        <vt:i4>165</vt:i4>
      </vt:variant>
    </vt:vector>
  </HeadingPairs>
  <TitlesOfParts>
    <vt:vector size="172" baseType="lpstr">
      <vt:lpstr>맑은 고딕</vt:lpstr>
      <vt:lpstr>Arial</vt:lpstr>
      <vt:lpstr>Office 테마</vt:lpstr>
      <vt:lpstr>Office 테마</vt:lpstr>
      <vt:lpstr>Office 테마</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leo</dc:creator>
  <cp:lastModifiedBy>LG</cp:lastModifiedBy>
  <cp:revision>60</cp:revision>
  <dcterms:created xsi:type="dcterms:W3CDTF">2014-11-24T05:13:47Z</dcterms:created>
  <dcterms:modified xsi:type="dcterms:W3CDTF">2023-09-25T07:41:07Z</dcterms:modified>
</cp:coreProperties>
</file>